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64" r:id="rId3"/>
    <p:sldId id="282" r:id="rId4"/>
    <p:sldId id="278" r:id="rId5"/>
    <p:sldId id="279" r:id="rId6"/>
    <p:sldId id="280" r:id="rId7"/>
    <p:sldId id="281" r:id="rId8"/>
    <p:sldId id="277"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E39"/>
    <a:srgbClr val="001848"/>
    <a:srgbClr val="1E368D"/>
    <a:srgbClr val="002060"/>
    <a:srgbClr val="20358C"/>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46" d="100"/>
          <a:sy n="46" d="100"/>
        </p:scale>
        <p:origin x="756" y="5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F411449-82E3-4FB3-91D2-EF5A0D97E761}" type="datetimeFigureOut">
              <a:rPr lang="en-GB" smtClean="0"/>
              <a:t>21/09/2017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1172970-B15A-48C1-BCC2-97C6C3027C5E}" type="slidenum">
              <a:rPr lang="en-GB" smtClean="0"/>
              <a:t>‹#›</a:t>
            </a:fld>
            <a:endParaRPr lang="en-GB"/>
          </a:p>
        </p:txBody>
      </p:sp>
    </p:spTree>
    <p:extLst>
      <p:ext uri="{BB962C8B-B14F-4D97-AF65-F5344CB8AC3E}">
        <p14:creationId xmlns:p14="http://schemas.microsoft.com/office/powerpoint/2010/main" val="1053355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FE3FCDB-292D-4DD7-8E2B-99181CF3CDDD}" type="datetimeFigureOut">
              <a:rPr lang="en-GB" smtClean="0"/>
              <a:t>21/09/2017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73AD02-9087-4522-8430-D6AFE72DB55E}" type="slidenum">
              <a:rPr lang="en-GB" smtClean="0"/>
              <a:t>‹#›</a:t>
            </a:fld>
            <a:endParaRPr lang="en-GB" dirty="0"/>
          </a:p>
        </p:txBody>
      </p:sp>
    </p:spTree>
    <p:extLst>
      <p:ext uri="{BB962C8B-B14F-4D97-AF65-F5344CB8AC3E}">
        <p14:creationId xmlns:p14="http://schemas.microsoft.com/office/powerpoint/2010/main" val="198715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E3FCDB-292D-4DD7-8E2B-99181CF3CDDD}" type="datetimeFigureOut">
              <a:rPr lang="en-GB" smtClean="0"/>
              <a:t>21/09/2017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73AD02-9087-4522-8430-D6AFE72DB55E}" type="slidenum">
              <a:rPr lang="en-GB" smtClean="0"/>
              <a:t>‹#›</a:t>
            </a:fld>
            <a:endParaRPr lang="en-GB" dirty="0"/>
          </a:p>
        </p:txBody>
      </p:sp>
    </p:spTree>
    <p:extLst>
      <p:ext uri="{BB962C8B-B14F-4D97-AF65-F5344CB8AC3E}">
        <p14:creationId xmlns:p14="http://schemas.microsoft.com/office/powerpoint/2010/main" val="2883653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E3FCDB-292D-4DD7-8E2B-99181CF3CDDD}" type="datetimeFigureOut">
              <a:rPr lang="en-GB" smtClean="0"/>
              <a:t>21/09/2017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73AD02-9087-4522-8430-D6AFE72DB55E}" type="slidenum">
              <a:rPr lang="en-GB" smtClean="0"/>
              <a:t>‹#›</a:t>
            </a:fld>
            <a:endParaRPr lang="en-GB" dirty="0"/>
          </a:p>
        </p:txBody>
      </p:sp>
    </p:spTree>
    <p:extLst>
      <p:ext uri="{BB962C8B-B14F-4D97-AF65-F5344CB8AC3E}">
        <p14:creationId xmlns:p14="http://schemas.microsoft.com/office/powerpoint/2010/main" val="1994244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anose="020B0603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4FE3FCDB-292D-4DD7-8E2B-99181CF3CDDD}" type="datetimeFigureOut">
              <a:rPr lang="en-GB" smtClean="0"/>
              <a:t>21/09/2017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73AD02-9087-4522-8430-D6AFE72DB55E}" type="slidenum">
              <a:rPr lang="en-GB" smtClean="0"/>
              <a:t>‹#›</a:t>
            </a:fld>
            <a:endParaRPr lang="en-GB" dirty="0"/>
          </a:p>
        </p:txBody>
      </p:sp>
    </p:spTree>
    <p:extLst>
      <p:ext uri="{BB962C8B-B14F-4D97-AF65-F5344CB8AC3E}">
        <p14:creationId xmlns:p14="http://schemas.microsoft.com/office/powerpoint/2010/main" val="42622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E3FCDB-292D-4DD7-8E2B-99181CF3CDDD}" type="datetimeFigureOut">
              <a:rPr lang="en-GB" smtClean="0"/>
              <a:t>21/09/2017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73AD02-9087-4522-8430-D6AFE72DB55E}" type="slidenum">
              <a:rPr lang="en-GB" smtClean="0"/>
              <a:t>‹#›</a:t>
            </a:fld>
            <a:endParaRPr lang="en-GB" dirty="0"/>
          </a:p>
        </p:txBody>
      </p:sp>
    </p:spTree>
    <p:extLst>
      <p:ext uri="{BB962C8B-B14F-4D97-AF65-F5344CB8AC3E}">
        <p14:creationId xmlns:p14="http://schemas.microsoft.com/office/powerpoint/2010/main" val="247167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FE3FCDB-292D-4DD7-8E2B-99181CF3CDDD}" type="datetimeFigureOut">
              <a:rPr lang="en-GB" smtClean="0"/>
              <a:t>21/09/2017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73AD02-9087-4522-8430-D6AFE72DB55E}" type="slidenum">
              <a:rPr lang="en-GB" smtClean="0"/>
              <a:t>‹#›</a:t>
            </a:fld>
            <a:endParaRPr lang="en-GB" dirty="0"/>
          </a:p>
        </p:txBody>
      </p:sp>
    </p:spTree>
    <p:extLst>
      <p:ext uri="{BB962C8B-B14F-4D97-AF65-F5344CB8AC3E}">
        <p14:creationId xmlns:p14="http://schemas.microsoft.com/office/powerpoint/2010/main" val="348816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FE3FCDB-292D-4DD7-8E2B-99181CF3CDDD}" type="datetimeFigureOut">
              <a:rPr lang="en-GB" smtClean="0"/>
              <a:t>21/09/2017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F73AD02-9087-4522-8430-D6AFE72DB55E}" type="slidenum">
              <a:rPr lang="en-GB" smtClean="0"/>
              <a:t>‹#›</a:t>
            </a:fld>
            <a:endParaRPr lang="en-GB" dirty="0"/>
          </a:p>
        </p:txBody>
      </p:sp>
    </p:spTree>
    <p:extLst>
      <p:ext uri="{BB962C8B-B14F-4D97-AF65-F5344CB8AC3E}">
        <p14:creationId xmlns:p14="http://schemas.microsoft.com/office/powerpoint/2010/main" val="378764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FE3FCDB-292D-4DD7-8E2B-99181CF3CDDD}" type="datetimeFigureOut">
              <a:rPr lang="en-GB" smtClean="0"/>
              <a:t>21/09/2017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F73AD02-9087-4522-8430-D6AFE72DB55E}" type="slidenum">
              <a:rPr lang="en-GB" smtClean="0"/>
              <a:t>‹#›</a:t>
            </a:fld>
            <a:endParaRPr lang="en-GB" dirty="0"/>
          </a:p>
        </p:txBody>
      </p:sp>
    </p:spTree>
    <p:extLst>
      <p:ext uri="{BB962C8B-B14F-4D97-AF65-F5344CB8AC3E}">
        <p14:creationId xmlns:p14="http://schemas.microsoft.com/office/powerpoint/2010/main" val="163837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3FCDB-292D-4DD7-8E2B-99181CF3CDDD}" type="datetimeFigureOut">
              <a:rPr lang="en-GB" smtClean="0"/>
              <a:t>21/09/2017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F73AD02-9087-4522-8430-D6AFE72DB55E}" type="slidenum">
              <a:rPr lang="en-GB" smtClean="0"/>
              <a:t>‹#›</a:t>
            </a:fld>
            <a:endParaRPr lang="en-GB" dirty="0"/>
          </a:p>
        </p:txBody>
      </p:sp>
    </p:spTree>
    <p:extLst>
      <p:ext uri="{BB962C8B-B14F-4D97-AF65-F5344CB8AC3E}">
        <p14:creationId xmlns:p14="http://schemas.microsoft.com/office/powerpoint/2010/main" val="69153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E3FCDB-292D-4DD7-8E2B-99181CF3CDDD}" type="datetimeFigureOut">
              <a:rPr lang="en-GB" smtClean="0"/>
              <a:t>21/09/2017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73AD02-9087-4522-8430-D6AFE72DB55E}" type="slidenum">
              <a:rPr lang="en-GB" smtClean="0"/>
              <a:t>‹#›</a:t>
            </a:fld>
            <a:endParaRPr lang="en-GB" dirty="0"/>
          </a:p>
        </p:txBody>
      </p:sp>
    </p:spTree>
    <p:extLst>
      <p:ext uri="{BB962C8B-B14F-4D97-AF65-F5344CB8AC3E}">
        <p14:creationId xmlns:p14="http://schemas.microsoft.com/office/powerpoint/2010/main" val="116062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E3FCDB-292D-4DD7-8E2B-99181CF3CDDD}" type="datetimeFigureOut">
              <a:rPr lang="en-GB" smtClean="0"/>
              <a:t>21/09/2017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73AD02-9087-4522-8430-D6AFE72DB55E}" type="slidenum">
              <a:rPr lang="en-GB" smtClean="0"/>
              <a:t>‹#›</a:t>
            </a:fld>
            <a:endParaRPr lang="en-GB" dirty="0"/>
          </a:p>
        </p:txBody>
      </p:sp>
    </p:spTree>
    <p:extLst>
      <p:ext uri="{BB962C8B-B14F-4D97-AF65-F5344CB8AC3E}">
        <p14:creationId xmlns:p14="http://schemas.microsoft.com/office/powerpoint/2010/main" val="283912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3FCDB-292D-4DD7-8E2B-99181CF3CDDD}" type="datetimeFigureOut">
              <a:rPr lang="en-GB" smtClean="0"/>
              <a:t>21/09/2017</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3AD02-9087-4522-8430-D6AFE72DB55E}" type="slidenum">
              <a:rPr lang="en-GB" smtClean="0"/>
              <a:t>‹#›</a:t>
            </a:fld>
            <a:endParaRPr lang="en-GB"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rcRect b="10526"/>
          <a:stretch>
            <a:fillRect/>
          </a:stretch>
        </p:blipFill>
        <p:spPr bwMode="auto">
          <a:xfrm>
            <a:off x="9900461" y="246511"/>
            <a:ext cx="1961556" cy="112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rot="5400000">
            <a:off x="5894001" y="420664"/>
            <a:ext cx="543339" cy="12331338"/>
          </a:xfrm>
          <a:prstGeom prst="rect">
            <a:avLst/>
          </a:prstGeom>
          <a:solidFill>
            <a:srgbClr val="001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Tree>
    <p:extLst>
      <p:ext uri="{BB962C8B-B14F-4D97-AF65-F5344CB8AC3E}">
        <p14:creationId xmlns:p14="http://schemas.microsoft.com/office/powerpoint/2010/main" val="1262595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277091" y="3575679"/>
            <a:ext cx="12721503" cy="3422072"/>
          </a:xfrm>
          <a:prstGeom prst="rect">
            <a:avLst/>
          </a:prstGeom>
          <a:solidFill>
            <a:srgbClr val="001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10526"/>
          <a:stretch>
            <a:fillRect/>
          </a:stretch>
        </p:blipFill>
        <p:spPr bwMode="auto">
          <a:xfrm>
            <a:off x="220656" y="228332"/>
            <a:ext cx="2021541" cy="116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231426" y="5598174"/>
            <a:ext cx="9294532" cy="1077218"/>
          </a:xfrm>
          <a:prstGeom prst="rect">
            <a:avLst/>
          </a:prstGeom>
          <a:noFill/>
        </p:spPr>
        <p:txBody>
          <a:bodyPr wrap="none">
            <a:spAutoFit/>
          </a:bodyPr>
          <a:lstStyle/>
          <a:p>
            <a:pPr algn="ctr" eaLnBrk="0" fontAlgn="base" hangingPunct="0">
              <a:spcBef>
                <a:spcPct val="0"/>
              </a:spcBef>
              <a:spcAft>
                <a:spcPct val="0"/>
              </a:spcAft>
              <a:defRPr/>
            </a:pPr>
            <a:r>
              <a:rPr lang="en-GB" sz="3200">
                <a:ln w="0"/>
                <a:gradFill flip="none" rotWithShape="1">
                  <a:gsLst>
                    <a:gs pos="0">
                      <a:srgbClr val="FFFFFF">
                        <a:lumMod val="67000"/>
                      </a:srgbClr>
                    </a:gs>
                    <a:gs pos="48000">
                      <a:srgbClr val="FFFFFF">
                        <a:lumMod val="97000"/>
                        <a:lumOff val="3000"/>
                      </a:srgbClr>
                    </a:gs>
                    <a:gs pos="100000">
                      <a:srgbClr val="FFFFFF">
                        <a:lumMod val="60000"/>
                        <a:lumOff val="40000"/>
                      </a:srgbClr>
                    </a:gs>
                  </a:gsLst>
                  <a:lin ang="16200000" scaled="1"/>
                  <a:tileRect/>
                </a:gradFill>
                <a:effectLst>
                  <a:outerShdw blurRad="50800" dist="38100" dir="5400000" algn="t" rotWithShape="0">
                    <a:srgbClr val="FFFFFF"/>
                  </a:outerShdw>
                </a:effectLst>
                <a:latin typeface="Trebuchet MS" panose="020B0603020202020204" pitchFamily="34" charset="0"/>
              </a:rPr>
              <a:t>  </a:t>
            </a:r>
            <a:r>
              <a:rPr lang="en-GB" sz="3200" dirty="0">
                <a:ln w="0"/>
                <a:gradFill flip="none" rotWithShape="1">
                  <a:gsLst>
                    <a:gs pos="0">
                      <a:srgbClr val="FFFFFF">
                        <a:lumMod val="67000"/>
                      </a:srgbClr>
                    </a:gs>
                    <a:gs pos="48000">
                      <a:srgbClr val="FFFFFF">
                        <a:lumMod val="97000"/>
                        <a:lumOff val="3000"/>
                      </a:srgbClr>
                    </a:gs>
                    <a:gs pos="100000">
                      <a:srgbClr val="FFFFFF">
                        <a:lumMod val="60000"/>
                        <a:lumOff val="40000"/>
                      </a:srgbClr>
                    </a:gs>
                  </a:gsLst>
                  <a:lin ang="16200000" scaled="1"/>
                  <a:tileRect/>
                </a:gradFill>
                <a:effectLst>
                  <a:outerShdw blurRad="50800" dist="38100" dir="5400000" algn="t" rotWithShape="0">
                    <a:srgbClr val="FFFFFF"/>
                  </a:outerShdw>
                </a:effectLst>
                <a:latin typeface="Trebuchet MS" panose="020B0603020202020204" pitchFamily="34" charset="0"/>
              </a:rPr>
              <a:t>BRITISH ACCREDITATION COUNCIL</a:t>
            </a:r>
            <a:br>
              <a:rPr lang="en-GB" sz="3200" dirty="0">
                <a:ln w="0"/>
                <a:gradFill>
                  <a:gsLst>
                    <a:gs pos="21000">
                      <a:srgbClr val="53575C"/>
                    </a:gs>
                    <a:gs pos="88000">
                      <a:srgbClr val="C5C7CA"/>
                    </a:gs>
                  </a:gsLst>
                  <a:lin ang="5400000"/>
                </a:gradFill>
                <a:latin typeface="Trebuchet MS" panose="020B0603020202020204" pitchFamily="34" charset="0"/>
              </a:rPr>
            </a:br>
            <a:r>
              <a:rPr lang="en-GB" sz="3200" dirty="0">
                <a:ln w="0"/>
                <a:gradFill>
                  <a:gsLst>
                    <a:gs pos="21000">
                      <a:srgbClr val="53575C"/>
                    </a:gs>
                    <a:gs pos="88000">
                      <a:srgbClr val="C5C7CA"/>
                    </a:gs>
                  </a:gsLst>
                  <a:lin ang="5400000"/>
                </a:gradFill>
                <a:latin typeface="Trebuchet MS" panose="020B0603020202020204" pitchFamily="34" charset="0"/>
              </a:rPr>
              <a:t> </a:t>
            </a:r>
            <a:r>
              <a:rPr lang="en-GB" sz="3200" dirty="0">
                <a:ln w="0"/>
                <a:gradFill flip="none" rotWithShape="1">
                  <a:gsLst>
                    <a:gs pos="0">
                      <a:srgbClr val="FFFFFF">
                        <a:lumMod val="67000"/>
                      </a:srgbClr>
                    </a:gs>
                    <a:gs pos="61000">
                      <a:srgbClr val="FFFFFF">
                        <a:lumMod val="97000"/>
                        <a:lumOff val="3000"/>
                      </a:srgbClr>
                    </a:gs>
                    <a:gs pos="100000">
                      <a:srgbClr val="FFFFFF">
                        <a:lumMod val="60000"/>
                        <a:lumOff val="40000"/>
                      </a:srgbClr>
                    </a:gs>
                  </a:gsLst>
                  <a:lin ang="16200000" scaled="1"/>
                  <a:tileRect/>
                </a:gradFill>
                <a:latin typeface="Trebuchet MS" panose="020B0603020202020204" pitchFamily="34" charset="0"/>
              </a:rPr>
              <a:t>Raising Standards in the Global Education Market</a:t>
            </a:r>
            <a:endParaRPr lang="en-US" sz="3200" dirty="0">
              <a:ln w="0"/>
              <a:gradFill flip="none" rotWithShape="1">
                <a:gsLst>
                  <a:gs pos="0">
                    <a:srgbClr val="FFFFFF">
                      <a:lumMod val="67000"/>
                    </a:srgbClr>
                  </a:gs>
                  <a:gs pos="61000">
                    <a:srgbClr val="FFFFFF">
                      <a:lumMod val="97000"/>
                      <a:lumOff val="3000"/>
                    </a:srgbClr>
                  </a:gs>
                  <a:gs pos="100000">
                    <a:srgbClr val="FFFFFF">
                      <a:lumMod val="60000"/>
                      <a:lumOff val="40000"/>
                    </a:srgbClr>
                  </a:gs>
                </a:gsLst>
                <a:lin ang="16200000" scaled="1"/>
                <a:tileRect/>
              </a:gradFill>
              <a:latin typeface="Trebuchet MS" panose="020B0603020202020204" pitchFamily="34" charset="0"/>
            </a:endParaRPr>
          </a:p>
        </p:txBody>
      </p:sp>
      <p:sp>
        <p:nvSpPr>
          <p:cNvPr id="12" name="object 15"/>
          <p:cNvSpPr>
            <a:spLocks noChangeArrowheads="1"/>
          </p:cNvSpPr>
          <p:nvPr/>
        </p:nvSpPr>
        <p:spPr bwMode="auto">
          <a:xfrm>
            <a:off x="5989984" y="-605960"/>
            <a:ext cx="6454428" cy="603740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 name="TextBox 1">
            <a:extLst>
              <a:ext uri="{FF2B5EF4-FFF2-40B4-BE49-F238E27FC236}">
                <a16:creationId xmlns:a16="http://schemas.microsoft.com/office/drawing/2014/main" id="{44C11C03-8CEC-4BF6-80A8-252C3EE7C78B}"/>
              </a:ext>
            </a:extLst>
          </p:cNvPr>
          <p:cNvSpPr txBox="1"/>
          <p:nvPr/>
        </p:nvSpPr>
        <p:spPr>
          <a:xfrm>
            <a:off x="220656" y="3685596"/>
            <a:ext cx="4928743" cy="707886"/>
          </a:xfrm>
          <a:prstGeom prst="rect">
            <a:avLst/>
          </a:prstGeom>
          <a:noFill/>
        </p:spPr>
        <p:txBody>
          <a:bodyPr wrap="square" rtlCol="0">
            <a:spAutoFit/>
          </a:bodyPr>
          <a:lstStyle/>
          <a:p>
            <a:r>
              <a:rPr lang="en-GB" sz="4000" u="sng" dirty="0">
                <a:solidFill>
                  <a:schemeClr val="bg1"/>
                </a:solidFill>
                <a:latin typeface="Trebuchet MS" panose="020B0603020202020204" pitchFamily="34" charset="0"/>
              </a:rPr>
              <a:t>Inspection Guidance</a:t>
            </a:r>
          </a:p>
        </p:txBody>
      </p:sp>
    </p:spTree>
    <p:extLst>
      <p:ext uri="{BB962C8B-B14F-4D97-AF65-F5344CB8AC3E}">
        <p14:creationId xmlns:p14="http://schemas.microsoft.com/office/powerpoint/2010/main" val="39989737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glass of water clipart">
            <a:extLst>
              <a:ext uri="{FF2B5EF4-FFF2-40B4-BE49-F238E27FC236}">
                <a16:creationId xmlns:a16="http://schemas.microsoft.com/office/drawing/2014/main" id="{CFC3225D-3BC9-4CA7-BC13-178366A27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0861" y="4040395"/>
            <a:ext cx="1386101" cy="1812593"/>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a16="http://schemas.microsoft.com/office/drawing/2014/main" id="{F7E872BE-BDE5-4BE7-BABC-567A561E050A}"/>
              </a:ext>
            </a:extLst>
          </p:cNvPr>
          <p:cNvSpPr/>
          <p:nvPr/>
        </p:nvSpPr>
        <p:spPr bwMode="auto">
          <a:xfrm>
            <a:off x="-504826" y="547687"/>
            <a:ext cx="8221807" cy="722171"/>
          </a:xfrm>
          <a:prstGeom prst="roundRect">
            <a:avLst/>
          </a:prstGeom>
          <a:solidFill>
            <a:srgbClr val="002060"/>
          </a:solidFill>
          <a:ln>
            <a:noFill/>
          </a:ln>
          <a:effectLst>
            <a:outerShdw blurRad="50800" dist="50800" dir="36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 name="Group 3">
            <a:extLst>
              <a:ext uri="{FF2B5EF4-FFF2-40B4-BE49-F238E27FC236}">
                <a16:creationId xmlns:a16="http://schemas.microsoft.com/office/drawing/2014/main" id="{6CD6D536-BB4E-4BFA-948C-F8FEE8A2584F}"/>
              </a:ext>
            </a:extLst>
          </p:cNvPr>
          <p:cNvGrpSpPr/>
          <p:nvPr/>
        </p:nvGrpSpPr>
        <p:grpSpPr>
          <a:xfrm>
            <a:off x="1751488" y="1502309"/>
            <a:ext cx="5308608" cy="1071419"/>
            <a:chOff x="5506" y="178662"/>
            <a:chExt cx="2825209" cy="1130083"/>
          </a:xfrm>
          <a:solidFill>
            <a:srgbClr val="F99C32"/>
          </a:solidFill>
          <a:effectLst>
            <a:outerShdw blurRad="50800" dist="38100" dir="2700000" algn="tl" rotWithShape="0">
              <a:prstClr val="black">
                <a:alpha val="40000"/>
              </a:prstClr>
            </a:outerShdw>
          </a:effectLst>
        </p:grpSpPr>
        <p:sp>
          <p:nvSpPr>
            <p:cNvPr id="5" name="Arrow: Chevron 4">
              <a:extLst>
                <a:ext uri="{FF2B5EF4-FFF2-40B4-BE49-F238E27FC236}">
                  <a16:creationId xmlns:a16="http://schemas.microsoft.com/office/drawing/2014/main" id="{C75BFC3C-5DED-4E28-A77C-A452174E6798}"/>
                </a:ext>
              </a:extLst>
            </p:cNvPr>
            <p:cNvSpPr/>
            <p:nvPr/>
          </p:nvSpPr>
          <p:spPr>
            <a:xfrm>
              <a:off x="5506" y="178662"/>
              <a:ext cx="2825209" cy="1130083"/>
            </a:xfrm>
            <a:prstGeom prst="chevron">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6" name="Arrow: Chevron 4">
              <a:extLst>
                <a:ext uri="{FF2B5EF4-FFF2-40B4-BE49-F238E27FC236}">
                  <a16:creationId xmlns:a16="http://schemas.microsoft.com/office/drawing/2014/main" id="{0903196B-2112-4D7E-8E6B-89C028BFCF40}"/>
                </a:ext>
              </a:extLst>
            </p:cNvPr>
            <p:cNvSpPr txBox="1"/>
            <p:nvPr/>
          </p:nvSpPr>
          <p:spPr>
            <a:xfrm>
              <a:off x="317147" y="675782"/>
              <a:ext cx="2299198" cy="54791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6670" tIns="13335" rIns="0" bIns="13335" numCol="1" spcCol="1270" anchor="ctr" anchorCtr="0">
              <a:noAutofit/>
            </a:bodyPr>
            <a:lstStyle/>
            <a:p>
              <a:pPr defTabSz="933450">
                <a:lnSpc>
                  <a:spcPct val="90000"/>
                </a:lnSpc>
                <a:spcBef>
                  <a:spcPct val="0"/>
                </a:spcBef>
                <a:spcAft>
                  <a:spcPct val="35000"/>
                </a:spcAft>
              </a:pPr>
              <a:r>
                <a:rPr lang="en-GB" sz="2000" b="1" dirty="0">
                  <a:solidFill>
                    <a:srgbClr val="002060"/>
                  </a:solidFill>
                  <a:latin typeface="Trebuchet MS" panose="020B0603020202020204" pitchFamily="34" charset="0"/>
                </a:rPr>
                <a:t>- The inspection team has arrived</a:t>
              </a:r>
            </a:p>
            <a:p>
              <a:pPr defTabSz="933450">
                <a:lnSpc>
                  <a:spcPct val="90000"/>
                </a:lnSpc>
                <a:spcBef>
                  <a:spcPct val="0"/>
                </a:spcBef>
                <a:spcAft>
                  <a:spcPct val="35000"/>
                </a:spcAft>
              </a:pPr>
              <a:endParaRPr lang="en-US" sz="2000" kern="1200" dirty="0">
                <a:latin typeface="Trebuchet MS" panose="020B0603020202020204" pitchFamily="34" charset="0"/>
              </a:endParaRPr>
            </a:p>
          </p:txBody>
        </p:sp>
      </p:grpSp>
      <p:grpSp>
        <p:nvGrpSpPr>
          <p:cNvPr id="16" name="Group 15">
            <a:extLst>
              <a:ext uri="{FF2B5EF4-FFF2-40B4-BE49-F238E27FC236}">
                <a16:creationId xmlns:a16="http://schemas.microsoft.com/office/drawing/2014/main" id="{CEB62C2F-FA71-424F-91EB-8146778CF461}"/>
              </a:ext>
            </a:extLst>
          </p:cNvPr>
          <p:cNvGrpSpPr/>
          <p:nvPr/>
        </p:nvGrpSpPr>
        <p:grpSpPr>
          <a:xfrm>
            <a:off x="3132196" y="2637122"/>
            <a:ext cx="5308608" cy="1161018"/>
            <a:chOff x="5506" y="178662"/>
            <a:chExt cx="2825209" cy="1130083"/>
          </a:xfrm>
          <a:solidFill>
            <a:srgbClr val="F99C32"/>
          </a:solidFill>
          <a:effectLst>
            <a:outerShdw blurRad="50800" dist="38100" dir="2700000" algn="tl" rotWithShape="0">
              <a:prstClr val="black">
                <a:alpha val="40000"/>
              </a:prstClr>
            </a:outerShdw>
          </a:effectLst>
        </p:grpSpPr>
        <p:sp>
          <p:nvSpPr>
            <p:cNvPr id="17" name="Arrow: Chevron 16">
              <a:extLst>
                <a:ext uri="{FF2B5EF4-FFF2-40B4-BE49-F238E27FC236}">
                  <a16:creationId xmlns:a16="http://schemas.microsoft.com/office/drawing/2014/main" id="{5017A296-5665-409A-9A80-F7CA8D1CEFFD}"/>
                </a:ext>
              </a:extLst>
            </p:cNvPr>
            <p:cNvSpPr/>
            <p:nvPr/>
          </p:nvSpPr>
          <p:spPr>
            <a:xfrm>
              <a:off x="5506" y="178662"/>
              <a:ext cx="2825209" cy="1130083"/>
            </a:xfrm>
            <a:prstGeom prst="chevron">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8" name="Arrow: Chevron 4">
              <a:extLst>
                <a:ext uri="{FF2B5EF4-FFF2-40B4-BE49-F238E27FC236}">
                  <a16:creationId xmlns:a16="http://schemas.microsoft.com/office/drawing/2014/main" id="{78B7CD17-6324-4C36-976A-210430464A8D}"/>
                </a:ext>
              </a:extLst>
            </p:cNvPr>
            <p:cNvSpPr txBox="1"/>
            <p:nvPr/>
          </p:nvSpPr>
          <p:spPr>
            <a:xfrm>
              <a:off x="317147" y="406202"/>
              <a:ext cx="2288609" cy="7859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13335" rIns="0" bIns="13335" numCol="1" spcCol="1270" anchor="ctr" anchorCtr="0">
              <a:noAutofit/>
            </a:bodyPr>
            <a:lstStyle/>
            <a:p>
              <a:pPr defTabSz="933450">
                <a:lnSpc>
                  <a:spcPct val="90000"/>
                </a:lnSpc>
                <a:spcBef>
                  <a:spcPct val="0"/>
                </a:spcBef>
                <a:spcAft>
                  <a:spcPct val="35000"/>
                </a:spcAft>
              </a:pPr>
              <a:r>
                <a:rPr lang="en-GB" sz="2000" b="1" dirty="0">
                  <a:solidFill>
                    <a:srgbClr val="002060"/>
                  </a:solidFill>
                  <a:latin typeface="Trebuchet MS" panose="020B0603020202020204" pitchFamily="34" charset="0"/>
                </a:rPr>
                <a:t>- The inspector(s) may need time to set up in the base room</a:t>
              </a:r>
            </a:p>
          </p:txBody>
        </p:sp>
      </p:grpSp>
      <p:grpSp>
        <p:nvGrpSpPr>
          <p:cNvPr id="19" name="Group 18">
            <a:extLst>
              <a:ext uri="{FF2B5EF4-FFF2-40B4-BE49-F238E27FC236}">
                <a16:creationId xmlns:a16="http://schemas.microsoft.com/office/drawing/2014/main" id="{F3424117-0604-4EAF-8C21-74ECD3109555}"/>
              </a:ext>
            </a:extLst>
          </p:cNvPr>
          <p:cNvGrpSpPr/>
          <p:nvPr/>
        </p:nvGrpSpPr>
        <p:grpSpPr>
          <a:xfrm>
            <a:off x="1842875" y="3869109"/>
            <a:ext cx="5308608" cy="1077583"/>
            <a:chOff x="5506" y="178662"/>
            <a:chExt cx="2825209" cy="1130083"/>
          </a:xfrm>
          <a:solidFill>
            <a:srgbClr val="F99C32"/>
          </a:solidFill>
          <a:effectLst>
            <a:outerShdw blurRad="50800" dist="38100" dir="2700000" algn="tl" rotWithShape="0">
              <a:prstClr val="black">
                <a:alpha val="40000"/>
              </a:prstClr>
            </a:outerShdw>
          </a:effectLst>
        </p:grpSpPr>
        <p:sp>
          <p:nvSpPr>
            <p:cNvPr id="20" name="Arrow: Chevron 19">
              <a:extLst>
                <a:ext uri="{FF2B5EF4-FFF2-40B4-BE49-F238E27FC236}">
                  <a16:creationId xmlns:a16="http://schemas.microsoft.com/office/drawing/2014/main" id="{CCACFF2B-C869-45A7-A50B-A6A1926F36E1}"/>
                </a:ext>
              </a:extLst>
            </p:cNvPr>
            <p:cNvSpPr/>
            <p:nvPr/>
          </p:nvSpPr>
          <p:spPr>
            <a:xfrm>
              <a:off x="5506" y="178662"/>
              <a:ext cx="2825209" cy="1130083"/>
            </a:xfrm>
            <a:prstGeom prst="chevron">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1" name="Arrow: Chevron 4">
              <a:extLst>
                <a:ext uri="{FF2B5EF4-FFF2-40B4-BE49-F238E27FC236}">
                  <a16:creationId xmlns:a16="http://schemas.microsoft.com/office/drawing/2014/main" id="{16A1E7E5-424E-4762-AE4D-145FC3CB75F0}"/>
                </a:ext>
              </a:extLst>
            </p:cNvPr>
            <p:cNvSpPr txBox="1"/>
            <p:nvPr/>
          </p:nvSpPr>
          <p:spPr>
            <a:xfrm>
              <a:off x="317147" y="406202"/>
              <a:ext cx="2299198" cy="7859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13335" rIns="0" bIns="13335" numCol="1" spcCol="1270" anchor="ctr" anchorCtr="0">
              <a:noAutofit/>
            </a:bodyPr>
            <a:lstStyle/>
            <a:p>
              <a:pPr defTabSz="933450">
                <a:lnSpc>
                  <a:spcPct val="90000"/>
                </a:lnSpc>
                <a:spcBef>
                  <a:spcPct val="0"/>
                </a:spcBef>
                <a:spcAft>
                  <a:spcPct val="35000"/>
                </a:spcAft>
              </a:pPr>
              <a:r>
                <a:rPr lang="en-GB" b="1" dirty="0">
                  <a:solidFill>
                    <a:srgbClr val="002060"/>
                  </a:solidFill>
                  <a:latin typeface="Trebuchet MS" panose="020B0603020202020204" pitchFamily="34" charset="0"/>
                </a:rPr>
                <a:t>- The provision of water and hot drinks during the inspection will be much appreciated!</a:t>
              </a:r>
            </a:p>
          </p:txBody>
        </p:sp>
      </p:grpSp>
      <p:grpSp>
        <p:nvGrpSpPr>
          <p:cNvPr id="22" name="Group 21">
            <a:extLst>
              <a:ext uri="{FF2B5EF4-FFF2-40B4-BE49-F238E27FC236}">
                <a16:creationId xmlns:a16="http://schemas.microsoft.com/office/drawing/2014/main" id="{2DAB33FB-3F28-457E-822B-C7D89F31F9DB}"/>
              </a:ext>
            </a:extLst>
          </p:cNvPr>
          <p:cNvGrpSpPr/>
          <p:nvPr/>
        </p:nvGrpSpPr>
        <p:grpSpPr>
          <a:xfrm>
            <a:off x="2771191" y="5012755"/>
            <a:ext cx="6240288" cy="1128502"/>
            <a:chOff x="36234" y="356689"/>
            <a:chExt cx="2825209" cy="1130083"/>
          </a:xfrm>
          <a:solidFill>
            <a:srgbClr val="F99C32"/>
          </a:solidFill>
          <a:effectLst>
            <a:outerShdw blurRad="50800" dist="38100" dir="2700000" algn="tl" rotWithShape="0">
              <a:prstClr val="black">
                <a:alpha val="40000"/>
              </a:prstClr>
            </a:outerShdw>
          </a:effectLst>
        </p:grpSpPr>
        <p:sp>
          <p:nvSpPr>
            <p:cNvPr id="23" name="Arrow: Chevron 22">
              <a:extLst>
                <a:ext uri="{FF2B5EF4-FFF2-40B4-BE49-F238E27FC236}">
                  <a16:creationId xmlns:a16="http://schemas.microsoft.com/office/drawing/2014/main" id="{26132AD8-0BCA-4FC6-985B-85FBF363C840}"/>
                </a:ext>
              </a:extLst>
            </p:cNvPr>
            <p:cNvSpPr/>
            <p:nvPr/>
          </p:nvSpPr>
          <p:spPr>
            <a:xfrm>
              <a:off x="36234" y="356689"/>
              <a:ext cx="2825209" cy="1130083"/>
            </a:xfrm>
            <a:prstGeom prst="chevron">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4" name="Arrow: Chevron 4">
              <a:extLst>
                <a:ext uri="{FF2B5EF4-FFF2-40B4-BE49-F238E27FC236}">
                  <a16:creationId xmlns:a16="http://schemas.microsoft.com/office/drawing/2014/main" id="{49C0C317-1E72-4578-B418-ED0DD929CF70}"/>
                </a:ext>
              </a:extLst>
            </p:cNvPr>
            <p:cNvSpPr txBox="1"/>
            <p:nvPr/>
          </p:nvSpPr>
          <p:spPr>
            <a:xfrm>
              <a:off x="353237" y="528742"/>
              <a:ext cx="2299198" cy="7859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13335" rIns="0" bIns="13335" numCol="1" spcCol="1270" anchor="ctr" anchorCtr="0">
              <a:noAutofit/>
            </a:bodyPr>
            <a:lstStyle/>
            <a:p>
              <a:pPr defTabSz="933450">
                <a:lnSpc>
                  <a:spcPct val="90000"/>
                </a:lnSpc>
                <a:spcBef>
                  <a:spcPct val="0"/>
                </a:spcBef>
                <a:spcAft>
                  <a:spcPct val="35000"/>
                </a:spcAft>
              </a:pPr>
              <a:r>
                <a:rPr lang="en-GB" b="1" dirty="0">
                  <a:solidFill>
                    <a:srgbClr val="002060"/>
                  </a:solidFill>
                  <a:latin typeface="Trebuchet MS" panose="020B0603020202020204" pitchFamily="34" charset="0"/>
                </a:rPr>
                <a:t>- Be prepared to be flexible. Meetings can take longer than anticipated and the timetable may slip although it provides a good guide as to what will happen and when </a:t>
              </a:r>
            </a:p>
          </p:txBody>
        </p:sp>
      </p:grpSp>
      <p:sp>
        <p:nvSpPr>
          <p:cNvPr id="26" name="Rectangle 23">
            <a:extLst>
              <a:ext uri="{FF2B5EF4-FFF2-40B4-BE49-F238E27FC236}">
                <a16:creationId xmlns:a16="http://schemas.microsoft.com/office/drawing/2014/main" id="{62B4A63A-026A-46E1-BE81-BF72A2DEBAFC}"/>
              </a:ext>
            </a:extLst>
          </p:cNvPr>
          <p:cNvSpPr>
            <a:spLocks noChangeArrowheads="1"/>
          </p:cNvSpPr>
          <p:nvPr/>
        </p:nvSpPr>
        <p:spPr bwMode="auto">
          <a:xfrm>
            <a:off x="103188" y="611047"/>
            <a:ext cx="7231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b="1" dirty="0">
                <a:solidFill>
                  <a:srgbClr val="FFFFFF"/>
                </a:solidFill>
                <a:latin typeface="Trebuchet MS" panose="020B0603020202020204" pitchFamily="34" charset="0"/>
              </a:rPr>
              <a:t>Your Inspection is Happening!</a:t>
            </a:r>
          </a:p>
        </p:txBody>
      </p:sp>
      <p:pic>
        <p:nvPicPr>
          <p:cNvPr id="5122" name="Picture 2" descr="Related image">
            <a:extLst>
              <a:ext uri="{FF2B5EF4-FFF2-40B4-BE49-F238E27FC236}">
                <a16:creationId xmlns:a16="http://schemas.microsoft.com/office/drawing/2014/main" id="{33D39644-0F84-44ED-AF48-C7C2CA516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270" y="1653999"/>
            <a:ext cx="2159693" cy="2159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74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3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750" fill="hold"/>
                                        <p:tgtEl>
                                          <p:spTgt spid="16"/>
                                        </p:tgtEl>
                                        <p:attrNameLst>
                                          <p:attrName>ppt_x</p:attrName>
                                        </p:attrNameLst>
                                      </p:cBhvr>
                                      <p:tavLst>
                                        <p:tav tm="0">
                                          <p:val>
                                            <p:strVal val="0-#ppt_w/2"/>
                                          </p:val>
                                        </p:tav>
                                        <p:tav tm="100000">
                                          <p:val>
                                            <p:strVal val="#ppt_x"/>
                                          </p:val>
                                        </p:tav>
                                      </p:tavLst>
                                    </p:anim>
                                    <p:anim calcmode="lin" valueType="num">
                                      <p:cBhvr additive="base">
                                        <p:cTn id="19"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750" fill="hold"/>
                                        <p:tgtEl>
                                          <p:spTgt spid="19"/>
                                        </p:tgtEl>
                                        <p:attrNameLst>
                                          <p:attrName>ppt_x</p:attrName>
                                        </p:attrNameLst>
                                      </p:cBhvr>
                                      <p:tavLst>
                                        <p:tav tm="0">
                                          <p:val>
                                            <p:strVal val="0-#ppt_w/2"/>
                                          </p:val>
                                        </p:tav>
                                        <p:tav tm="100000">
                                          <p:val>
                                            <p:strVal val="#ppt_x"/>
                                          </p:val>
                                        </p:tav>
                                      </p:tavLst>
                                    </p:anim>
                                    <p:anim calcmode="lin" valueType="num">
                                      <p:cBhvr additive="base">
                                        <p:cTn id="25" dur="75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750" fill="hold"/>
                                        <p:tgtEl>
                                          <p:spTgt spid="22"/>
                                        </p:tgtEl>
                                        <p:attrNameLst>
                                          <p:attrName>ppt_x</p:attrName>
                                        </p:attrNameLst>
                                      </p:cBhvr>
                                      <p:tavLst>
                                        <p:tav tm="0">
                                          <p:val>
                                            <p:strVal val="0-#ppt_w/2"/>
                                          </p:val>
                                        </p:tav>
                                        <p:tav tm="100000">
                                          <p:val>
                                            <p:strVal val="#ppt_x"/>
                                          </p:val>
                                        </p:tav>
                                      </p:tavLst>
                                    </p:anim>
                                    <p:anim calcmode="lin" valueType="num">
                                      <p:cBhvr additive="base">
                                        <p:cTn id="31" dur="750" fill="hold"/>
                                        <p:tgtEl>
                                          <p:spTgt spid="22"/>
                                        </p:tgtEl>
                                        <p:attrNameLst>
                                          <p:attrName>ppt_y</p:attrName>
                                        </p:attrNameLst>
                                      </p:cBhvr>
                                      <p:tavLst>
                                        <p:tav tm="0">
                                          <p:val>
                                            <p:strVal val="#ppt_y"/>
                                          </p:val>
                                        </p:tav>
                                        <p:tav tm="100000">
                                          <p:val>
                                            <p:strVal val="#ppt_y"/>
                                          </p:val>
                                        </p:tav>
                                      </p:tavLst>
                                    </p:anim>
                                  </p:childTnLst>
                                </p:cTn>
                              </p:par>
                              <p:par>
                                <p:cTn id="32" presetID="16" presetClass="entr" presetSubtype="37" fill="hold" nodeType="withEffect">
                                  <p:stCondLst>
                                    <p:cond delay="500"/>
                                  </p:stCondLst>
                                  <p:childTnLst>
                                    <p:set>
                                      <p:cBhvr>
                                        <p:cTn id="33" dur="1" fill="hold">
                                          <p:stCondLst>
                                            <p:cond delay="0"/>
                                          </p:stCondLst>
                                        </p:cTn>
                                        <p:tgtEl>
                                          <p:spTgt spid="5124"/>
                                        </p:tgtEl>
                                        <p:attrNameLst>
                                          <p:attrName>style.visibility</p:attrName>
                                        </p:attrNameLst>
                                      </p:cBhvr>
                                      <p:to>
                                        <p:strVal val="visible"/>
                                      </p:to>
                                    </p:set>
                                    <p:animEffect transition="in" filter="barn(outVertical)">
                                      <p:cBhvr>
                                        <p:cTn id="34" dur="1000"/>
                                        <p:tgtEl>
                                          <p:spTgt spid="5124"/>
                                        </p:tgtEl>
                                      </p:cBhvr>
                                    </p:animEffect>
                                  </p:childTnLst>
                                </p:cTn>
                              </p:par>
                              <p:par>
                                <p:cTn id="35" presetID="16" presetClass="entr" presetSubtype="37" fill="hold" nodeType="withEffect">
                                  <p:stCondLst>
                                    <p:cond delay="500"/>
                                  </p:stCondLst>
                                  <p:childTnLst>
                                    <p:set>
                                      <p:cBhvr>
                                        <p:cTn id="36" dur="1" fill="hold">
                                          <p:stCondLst>
                                            <p:cond delay="0"/>
                                          </p:stCondLst>
                                        </p:cTn>
                                        <p:tgtEl>
                                          <p:spTgt spid="5122"/>
                                        </p:tgtEl>
                                        <p:attrNameLst>
                                          <p:attrName>style.visibility</p:attrName>
                                        </p:attrNameLst>
                                      </p:cBhvr>
                                      <p:to>
                                        <p:strVal val="visible"/>
                                      </p:to>
                                    </p:set>
                                    <p:animEffect transition="in" filter="barn(outVertical)">
                                      <p:cBhvr>
                                        <p:cTn id="3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iagram group">
            <a:extLst>
              <a:ext uri="{FF2B5EF4-FFF2-40B4-BE49-F238E27FC236}">
                <a16:creationId xmlns:a16="http://schemas.microsoft.com/office/drawing/2014/main" id="{3BDE58E5-9452-409C-B0F8-31555630BDFA}"/>
              </a:ext>
            </a:extLst>
          </p:cNvPr>
          <p:cNvGrpSpPr/>
          <p:nvPr/>
        </p:nvGrpSpPr>
        <p:grpSpPr>
          <a:xfrm>
            <a:off x="500036" y="1134267"/>
            <a:ext cx="8286777" cy="5013295"/>
            <a:chOff x="0" y="38227"/>
            <a:chExt cx="2592387" cy="2267460"/>
          </a:xfrm>
          <a:scene3d>
            <a:camera prst="perspectiveRelaxedModerately" zoom="92000"/>
            <a:lightRig rig="balanced" dir="t">
              <a:rot lat="0" lon="0" rev="12700000"/>
            </a:lightRig>
          </a:scene3d>
        </p:grpSpPr>
        <p:grpSp>
          <p:nvGrpSpPr>
            <p:cNvPr id="5" name="Group 4">
              <a:extLst>
                <a:ext uri="{FF2B5EF4-FFF2-40B4-BE49-F238E27FC236}">
                  <a16:creationId xmlns:a16="http://schemas.microsoft.com/office/drawing/2014/main" id="{BE205659-11ED-4D33-8EE1-2DBF86489A02}"/>
                </a:ext>
              </a:extLst>
            </p:cNvPr>
            <p:cNvGrpSpPr/>
            <p:nvPr/>
          </p:nvGrpSpPr>
          <p:grpSpPr>
            <a:xfrm>
              <a:off x="0" y="38227"/>
              <a:ext cx="2592387" cy="2267460"/>
              <a:chOff x="0" y="38227"/>
              <a:chExt cx="2592387" cy="2267460"/>
            </a:xfrm>
          </p:grpSpPr>
          <p:sp>
            <p:nvSpPr>
              <p:cNvPr id="6" name="Rectangle: Rounded Corners 5">
                <a:extLst>
                  <a:ext uri="{FF2B5EF4-FFF2-40B4-BE49-F238E27FC236}">
                    <a16:creationId xmlns:a16="http://schemas.microsoft.com/office/drawing/2014/main" id="{61AA5194-928B-4295-B79A-805345753955}"/>
                  </a:ext>
                </a:extLst>
              </p:cNvPr>
              <p:cNvSpPr/>
              <p:nvPr/>
            </p:nvSpPr>
            <p:spPr>
              <a:xfrm>
                <a:off x="0" y="38227"/>
                <a:ext cx="2592387" cy="2267460"/>
              </a:xfrm>
              <a:prstGeom prst="roundRect">
                <a:avLst/>
              </a:prstGeom>
              <a:solidFill>
                <a:srgbClr val="002060"/>
              </a:solidFill>
              <a:sp3d prstMaterial="plastic">
                <a:bevelT w="50800" h="50800"/>
                <a:bevelB w="50800" h="508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3BA81FD4-94F7-439D-A13C-ACC41EA9FCEB}"/>
                  </a:ext>
                </a:extLst>
              </p:cNvPr>
              <p:cNvSpPr txBox="1"/>
              <p:nvPr/>
            </p:nvSpPr>
            <p:spPr>
              <a:xfrm>
                <a:off x="110688" y="148915"/>
                <a:ext cx="2371011" cy="20460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914400" lvl="1" indent="-457200">
                  <a:buFont typeface="Arial" panose="020B0604020202020204" pitchFamily="34" charset="0"/>
                  <a:buChar char="•"/>
                  <a:defRPr/>
                </a:pPr>
                <a:r>
                  <a:rPr lang="en-GB" sz="2400" b="1" dirty="0">
                    <a:solidFill>
                      <a:schemeClr val="bg1"/>
                    </a:solidFill>
                    <a:latin typeface="Trebuchet MS" panose="020B0603020202020204" pitchFamily="34" charset="0"/>
                  </a:rPr>
                  <a:t>To assess whether an institution meets BAC’s minimum standards through the gathering and assessment of relevant evidence from meetings, documentation scrutiny and other relevant activities </a:t>
                </a:r>
              </a:p>
              <a:p>
                <a:pPr marL="914400" lvl="1" indent="-457200">
                  <a:buFont typeface="Arial" panose="020B0604020202020204" pitchFamily="34" charset="0"/>
                  <a:buChar char="•"/>
                  <a:defRPr/>
                </a:pPr>
                <a:r>
                  <a:rPr lang="en-GB" sz="2400" b="1" dirty="0">
                    <a:solidFill>
                      <a:schemeClr val="bg1"/>
                    </a:solidFill>
                    <a:latin typeface="Trebuchet MS" panose="020B0603020202020204" pitchFamily="34" charset="0"/>
                  </a:rPr>
                  <a:t>It should be supportive and developmental as well as judgmental</a:t>
                </a:r>
              </a:p>
              <a:p>
                <a:pPr marL="914400" lvl="1" indent="-457200">
                  <a:buFont typeface="Arial" panose="020B0604020202020204" pitchFamily="34" charset="0"/>
                  <a:buChar char="•"/>
                  <a:defRPr/>
                </a:pPr>
                <a:r>
                  <a:rPr lang="en-GB" sz="2400" b="1" dirty="0">
                    <a:solidFill>
                      <a:schemeClr val="bg1"/>
                    </a:solidFill>
                    <a:latin typeface="Trebuchet MS" panose="020B0603020202020204" pitchFamily="34" charset="0"/>
                  </a:rPr>
                  <a:t>The inspection not only assesses what can be observed during the visit but also considers evidence that satisfactory standards are likely to be maintained in the longer term</a:t>
                </a:r>
              </a:p>
            </p:txBody>
          </p:sp>
        </p:grpSp>
      </p:grpSp>
      <p:sp>
        <p:nvSpPr>
          <p:cNvPr id="8" name="Rectangle: Rounded Corners 7">
            <a:extLst>
              <a:ext uri="{FF2B5EF4-FFF2-40B4-BE49-F238E27FC236}">
                <a16:creationId xmlns:a16="http://schemas.microsoft.com/office/drawing/2014/main" id="{C813E1AA-5690-4163-A8F6-5E3E638E2E8D}"/>
              </a:ext>
            </a:extLst>
          </p:cNvPr>
          <p:cNvSpPr/>
          <p:nvPr/>
        </p:nvSpPr>
        <p:spPr bwMode="auto">
          <a:xfrm>
            <a:off x="-504826" y="547687"/>
            <a:ext cx="8221807" cy="722171"/>
          </a:xfrm>
          <a:prstGeom prst="roundRect">
            <a:avLst/>
          </a:prstGeom>
          <a:solidFill>
            <a:srgbClr val="002060"/>
          </a:solidFill>
          <a:ln>
            <a:noFill/>
          </a:ln>
          <a:effectLst>
            <a:outerShdw blurRad="50800" dist="50800" dir="36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23">
            <a:extLst>
              <a:ext uri="{FF2B5EF4-FFF2-40B4-BE49-F238E27FC236}">
                <a16:creationId xmlns:a16="http://schemas.microsoft.com/office/drawing/2014/main" id="{A40C319B-EC2A-4CDE-86DF-119186B9FFB6}"/>
              </a:ext>
            </a:extLst>
          </p:cNvPr>
          <p:cNvSpPr>
            <a:spLocks noChangeArrowheads="1"/>
          </p:cNvSpPr>
          <p:nvPr/>
        </p:nvSpPr>
        <p:spPr bwMode="auto">
          <a:xfrm>
            <a:off x="103188" y="611047"/>
            <a:ext cx="7231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b="1" dirty="0">
                <a:solidFill>
                  <a:srgbClr val="FFFFFF"/>
                </a:solidFill>
                <a:latin typeface="Trebuchet MS" panose="020B0603020202020204" pitchFamily="34" charset="0"/>
              </a:rPr>
              <a:t>What Is The Purpose Of The Inspection?</a:t>
            </a:r>
          </a:p>
        </p:txBody>
      </p:sp>
      <p:pic>
        <p:nvPicPr>
          <p:cNvPr id="3074" name="Picture 2" descr="Image result for blue question mark image">
            <a:extLst>
              <a:ext uri="{FF2B5EF4-FFF2-40B4-BE49-F238E27FC236}">
                <a16:creationId xmlns:a16="http://schemas.microsoft.com/office/drawing/2014/main" id="{52D021E7-B021-4012-943A-372B5C45A8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813" y="2026777"/>
            <a:ext cx="2738196" cy="3009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5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250"/>
                                        <p:tgtEl>
                                          <p:spTgt spid="4"/>
                                        </p:tgtEl>
                                      </p:cBhvr>
                                    </p:animEffect>
                                  </p:childTnLst>
                                </p:cTn>
                              </p:par>
                            </p:childTnLst>
                          </p:cTn>
                        </p:par>
                        <p:par>
                          <p:cTn id="13" fill="hold">
                            <p:stCondLst>
                              <p:cond delay="1750"/>
                            </p:stCondLst>
                            <p:childTnLst>
                              <p:par>
                                <p:cTn id="14" presetID="55" presetClass="entr" presetSubtype="0"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 calcmode="lin" valueType="num">
                                      <p:cBhvr>
                                        <p:cTn id="16" dur="1000" fill="hold"/>
                                        <p:tgtEl>
                                          <p:spTgt spid="3074"/>
                                        </p:tgtEl>
                                        <p:attrNameLst>
                                          <p:attrName>ppt_w</p:attrName>
                                        </p:attrNameLst>
                                      </p:cBhvr>
                                      <p:tavLst>
                                        <p:tav tm="0">
                                          <p:val>
                                            <p:strVal val="#ppt_w*0.70"/>
                                          </p:val>
                                        </p:tav>
                                        <p:tav tm="100000">
                                          <p:val>
                                            <p:strVal val="#ppt_w"/>
                                          </p:val>
                                        </p:tav>
                                      </p:tavLst>
                                    </p:anim>
                                    <p:anim calcmode="lin" valueType="num">
                                      <p:cBhvr>
                                        <p:cTn id="17" dur="1000" fill="hold"/>
                                        <p:tgtEl>
                                          <p:spTgt spid="3074"/>
                                        </p:tgtEl>
                                        <p:attrNameLst>
                                          <p:attrName>ppt_h</p:attrName>
                                        </p:attrNameLst>
                                      </p:cBhvr>
                                      <p:tavLst>
                                        <p:tav tm="0">
                                          <p:val>
                                            <p:strVal val="#ppt_h"/>
                                          </p:val>
                                        </p:tav>
                                        <p:tav tm="100000">
                                          <p:val>
                                            <p:strVal val="#ppt_h"/>
                                          </p:val>
                                        </p:tav>
                                      </p:tavLst>
                                    </p:anim>
                                    <p:animEffect transition="in" filter="fade">
                                      <p:cBhvr>
                                        <p:cTn id="18"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FEAE2BA-275E-4333-8429-D3F1EE197C13}"/>
              </a:ext>
            </a:extLst>
          </p:cNvPr>
          <p:cNvSpPr/>
          <p:nvPr/>
        </p:nvSpPr>
        <p:spPr bwMode="auto">
          <a:xfrm>
            <a:off x="-504826" y="547687"/>
            <a:ext cx="8221807" cy="722171"/>
          </a:xfrm>
          <a:prstGeom prst="roundRect">
            <a:avLst/>
          </a:prstGeom>
          <a:solidFill>
            <a:srgbClr val="002060"/>
          </a:solidFill>
          <a:ln>
            <a:noFill/>
          </a:ln>
          <a:effectLst>
            <a:outerShdw blurRad="50800" dist="50800" dir="36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23">
            <a:extLst>
              <a:ext uri="{FF2B5EF4-FFF2-40B4-BE49-F238E27FC236}">
                <a16:creationId xmlns:a16="http://schemas.microsoft.com/office/drawing/2014/main" id="{B1E1B02E-D154-4072-B4B1-27CE955BD2C8}"/>
              </a:ext>
            </a:extLst>
          </p:cNvPr>
          <p:cNvSpPr>
            <a:spLocks noChangeArrowheads="1"/>
          </p:cNvSpPr>
          <p:nvPr/>
        </p:nvSpPr>
        <p:spPr bwMode="auto">
          <a:xfrm>
            <a:off x="103188" y="611047"/>
            <a:ext cx="7231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b="1" dirty="0">
                <a:solidFill>
                  <a:srgbClr val="FFFFFF"/>
                </a:solidFill>
                <a:latin typeface="Trebuchet MS" panose="020B0603020202020204" pitchFamily="34" charset="0"/>
              </a:rPr>
              <a:t>The First Meeting</a:t>
            </a:r>
          </a:p>
        </p:txBody>
      </p:sp>
      <p:grpSp>
        <p:nvGrpSpPr>
          <p:cNvPr id="10" name="Group 9">
            <a:extLst>
              <a:ext uri="{FF2B5EF4-FFF2-40B4-BE49-F238E27FC236}">
                <a16:creationId xmlns:a16="http://schemas.microsoft.com/office/drawing/2014/main" id="{02EE9E04-8C20-4211-B99E-D56D3D96E64E}"/>
              </a:ext>
            </a:extLst>
          </p:cNvPr>
          <p:cNvGrpSpPr/>
          <p:nvPr/>
        </p:nvGrpSpPr>
        <p:grpSpPr>
          <a:xfrm>
            <a:off x="1124769" y="1557338"/>
            <a:ext cx="9205094" cy="4500562"/>
            <a:chOff x="1124769" y="1557338"/>
            <a:chExt cx="9205094" cy="4500562"/>
          </a:xfrm>
        </p:grpSpPr>
        <p:sp>
          <p:nvSpPr>
            <p:cNvPr id="11" name="Rectangle 10">
              <a:extLst>
                <a:ext uri="{FF2B5EF4-FFF2-40B4-BE49-F238E27FC236}">
                  <a16:creationId xmlns:a16="http://schemas.microsoft.com/office/drawing/2014/main" id="{4219FD92-7FC5-467E-8FF5-AD7D190C5EA5}"/>
                </a:ext>
              </a:extLst>
            </p:cNvPr>
            <p:cNvSpPr/>
            <p:nvPr/>
          </p:nvSpPr>
          <p:spPr>
            <a:xfrm>
              <a:off x="1124769" y="1557338"/>
              <a:ext cx="9205094" cy="4500562"/>
            </a:xfrm>
            <a:prstGeom prst="rect">
              <a:avLst/>
            </a:prstGeom>
            <a:solidFill>
              <a:schemeClr val="accent1">
                <a:tint val="50000"/>
                <a:hueOff val="0"/>
                <a:satOff val="0"/>
                <a:lumOff val="0"/>
              </a:schemeClr>
            </a:solidFill>
          </p:spPr>
        </p:sp>
        <p:sp>
          <p:nvSpPr>
            <p:cNvPr id="12" name="Freeform: Shape 11">
              <a:extLst>
                <a:ext uri="{FF2B5EF4-FFF2-40B4-BE49-F238E27FC236}">
                  <a16:creationId xmlns:a16="http://schemas.microsoft.com/office/drawing/2014/main" id="{44E28CDB-BDB5-4B92-9648-D5033F201531}"/>
                </a:ext>
              </a:extLst>
            </p:cNvPr>
            <p:cNvSpPr/>
            <p:nvPr/>
          </p:nvSpPr>
          <p:spPr>
            <a:xfrm>
              <a:off x="1124769" y="1558934"/>
              <a:ext cx="9205094" cy="829315"/>
            </a:xfrm>
            <a:custGeom>
              <a:avLst/>
              <a:gdLst>
                <a:gd name="connsiteX0" fmla="*/ 0 w 9205094"/>
                <a:gd name="connsiteY0" fmla="*/ 138222 h 829315"/>
                <a:gd name="connsiteX1" fmla="*/ 138222 w 9205094"/>
                <a:gd name="connsiteY1" fmla="*/ 0 h 829315"/>
                <a:gd name="connsiteX2" fmla="*/ 9066872 w 9205094"/>
                <a:gd name="connsiteY2" fmla="*/ 0 h 829315"/>
                <a:gd name="connsiteX3" fmla="*/ 9205094 w 9205094"/>
                <a:gd name="connsiteY3" fmla="*/ 138222 h 829315"/>
                <a:gd name="connsiteX4" fmla="*/ 9205094 w 9205094"/>
                <a:gd name="connsiteY4" fmla="*/ 691093 h 829315"/>
                <a:gd name="connsiteX5" fmla="*/ 9066872 w 9205094"/>
                <a:gd name="connsiteY5" fmla="*/ 829315 h 829315"/>
                <a:gd name="connsiteX6" fmla="*/ 138222 w 9205094"/>
                <a:gd name="connsiteY6" fmla="*/ 829315 h 829315"/>
                <a:gd name="connsiteX7" fmla="*/ 0 w 9205094"/>
                <a:gd name="connsiteY7" fmla="*/ 691093 h 829315"/>
                <a:gd name="connsiteX8" fmla="*/ 0 w 9205094"/>
                <a:gd name="connsiteY8" fmla="*/ 138222 h 82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5094" h="829315">
                  <a:moveTo>
                    <a:pt x="0" y="138222"/>
                  </a:moveTo>
                  <a:cubicBezTo>
                    <a:pt x="0" y="61884"/>
                    <a:pt x="61884" y="0"/>
                    <a:pt x="138222" y="0"/>
                  </a:cubicBezTo>
                  <a:lnTo>
                    <a:pt x="9066872" y="0"/>
                  </a:lnTo>
                  <a:cubicBezTo>
                    <a:pt x="9143210" y="0"/>
                    <a:pt x="9205094" y="61884"/>
                    <a:pt x="9205094" y="138222"/>
                  </a:cubicBezTo>
                  <a:lnTo>
                    <a:pt x="9205094" y="691093"/>
                  </a:lnTo>
                  <a:cubicBezTo>
                    <a:pt x="9205094" y="767431"/>
                    <a:pt x="9143210" y="829315"/>
                    <a:pt x="9066872" y="829315"/>
                  </a:cubicBezTo>
                  <a:lnTo>
                    <a:pt x="138222" y="829315"/>
                  </a:lnTo>
                  <a:cubicBezTo>
                    <a:pt x="61884" y="829315"/>
                    <a:pt x="0" y="767431"/>
                    <a:pt x="0" y="691093"/>
                  </a:cubicBezTo>
                  <a:lnTo>
                    <a:pt x="0" y="138222"/>
                  </a:lnTo>
                  <a:close/>
                </a:path>
              </a:pathLst>
            </a:custGeom>
            <a:solidFill>
              <a:srgbClr val="F99C32"/>
            </a:solidFill>
            <a:ln w="15875" cap="flat" cmpd="sng" algn="ctr">
              <a:solidFill>
                <a:srgbClr val="FFFFFF">
                  <a:hueOff val="0"/>
                  <a:satOff val="0"/>
                  <a:lumOff val="0"/>
                  <a:alphaOff val="0"/>
                </a:srgbClr>
              </a:solidFill>
              <a:prstDash val="solid"/>
            </a:ln>
            <a:effectLst>
              <a:outerShdw blurRad="50800" dist="50800" dir="2700000" algn="tl" rotWithShape="0">
                <a:prstClr val="black">
                  <a:alpha val="59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05254" tIns="105254" rIns="105254" bIns="105254" numCol="1" spcCol="1270" anchor="ctr" anchorCtr="0">
              <a:noAutofit/>
            </a:bodyPr>
            <a:lstStyle/>
            <a:p>
              <a:pPr marL="0" lvl="0" indent="0" algn="l" defTabSz="755650">
                <a:lnSpc>
                  <a:spcPct val="90000"/>
                </a:lnSpc>
                <a:spcBef>
                  <a:spcPct val="0"/>
                </a:spcBef>
                <a:spcAft>
                  <a:spcPct val="35000"/>
                </a:spcAft>
                <a:buNone/>
              </a:pPr>
              <a:r>
                <a:rPr lang="en-GB" sz="1700" b="1" kern="1200" dirty="0">
                  <a:solidFill>
                    <a:schemeClr val="bg1"/>
                  </a:solidFill>
                  <a:latin typeface="Trebuchet MS" panose="020B0603020202020204" pitchFamily="34" charset="0"/>
                </a:rPr>
                <a:t>The first meeting should be used for introductions and to set the scene and tone for </a:t>
              </a:r>
              <a:r>
                <a:rPr lang="en-GB" sz="1700" b="1" kern="1200">
                  <a:solidFill>
                    <a:schemeClr val="bg1"/>
                  </a:solidFill>
                  <a:latin typeface="Trebuchet MS" panose="020B0603020202020204" pitchFamily="34" charset="0"/>
                </a:rPr>
                <a:t>the inspection</a:t>
              </a:r>
              <a:endParaRPr lang="en-US" sz="1700" b="1" kern="1200" dirty="0">
                <a:solidFill>
                  <a:schemeClr val="bg1"/>
                </a:solidFill>
                <a:latin typeface="Trebuchet MS" panose="020B0603020202020204" pitchFamily="34" charset="0"/>
                <a:ea typeface="+mn-ea"/>
                <a:cs typeface="+mn-cs"/>
              </a:endParaRPr>
            </a:p>
          </p:txBody>
        </p:sp>
        <p:sp>
          <p:nvSpPr>
            <p:cNvPr id="29" name="Freeform: Shape 28">
              <a:extLst>
                <a:ext uri="{FF2B5EF4-FFF2-40B4-BE49-F238E27FC236}">
                  <a16:creationId xmlns:a16="http://schemas.microsoft.com/office/drawing/2014/main" id="{CE250A7C-849B-4F63-9E5D-8C50754287A4}"/>
                </a:ext>
              </a:extLst>
            </p:cNvPr>
            <p:cNvSpPr/>
            <p:nvPr/>
          </p:nvSpPr>
          <p:spPr>
            <a:xfrm>
              <a:off x="1124769" y="2451609"/>
              <a:ext cx="9205094" cy="904921"/>
            </a:xfrm>
            <a:custGeom>
              <a:avLst/>
              <a:gdLst>
                <a:gd name="connsiteX0" fmla="*/ 0 w 9205094"/>
                <a:gd name="connsiteY0" fmla="*/ 150823 h 904921"/>
                <a:gd name="connsiteX1" fmla="*/ 150823 w 9205094"/>
                <a:gd name="connsiteY1" fmla="*/ 0 h 904921"/>
                <a:gd name="connsiteX2" fmla="*/ 9054271 w 9205094"/>
                <a:gd name="connsiteY2" fmla="*/ 0 h 904921"/>
                <a:gd name="connsiteX3" fmla="*/ 9205094 w 9205094"/>
                <a:gd name="connsiteY3" fmla="*/ 150823 h 904921"/>
                <a:gd name="connsiteX4" fmla="*/ 9205094 w 9205094"/>
                <a:gd name="connsiteY4" fmla="*/ 754098 h 904921"/>
                <a:gd name="connsiteX5" fmla="*/ 9054271 w 9205094"/>
                <a:gd name="connsiteY5" fmla="*/ 904921 h 904921"/>
                <a:gd name="connsiteX6" fmla="*/ 150823 w 9205094"/>
                <a:gd name="connsiteY6" fmla="*/ 904921 h 904921"/>
                <a:gd name="connsiteX7" fmla="*/ 0 w 9205094"/>
                <a:gd name="connsiteY7" fmla="*/ 754098 h 904921"/>
                <a:gd name="connsiteX8" fmla="*/ 0 w 9205094"/>
                <a:gd name="connsiteY8" fmla="*/ 150823 h 90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5094" h="904921">
                  <a:moveTo>
                    <a:pt x="0" y="150823"/>
                  </a:moveTo>
                  <a:cubicBezTo>
                    <a:pt x="0" y="67526"/>
                    <a:pt x="67526" y="0"/>
                    <a:pt x="150823" y="0"/>
                  </a:cubicBezTo>
                  <a:lnTo>
                    <a:pt x="9054271" y="0"/>
                  </a:lnTo>
                  <a:cubicBezTo>
                    <a:pt x="9137568" y="0"/>
                    <a:pt x="9205094" y="67526"/>
                    <a:pt x="9205094" y="150823"/>
                  </a:cubicBezTo>
                  <a:lnTo>
                    <a:pt x="9205094" y="754098"/>
                  </a:lnTo>
                  <a:cubicBezTo>
                    <a:pt x="9205094" y="837395"/>
                    <a:pt x="9137568" y="904921"/>
                    <a:pt x="9054271" y="904921"/>
                  </a:cubicBezTo>
                  <a:lnTo>
                    <a:pt x="150823" y="904921"/>
                  </a:lnTo>
                  <a:cubicBezTo>
                    <a:pt x="67526" y="904921"/>
                    <a:pt x="0" y="837395"/>
                    <a:pt x="0" y="754098"/>
                  </a:cubicBezTo>
                  <a:lnTo>
                    <a:pt x="0" y="150823"/>
                  </a:lnTo>
                  <a:close/>
                </a:path>
              </a:pathLst>
            </a:custGeom>
            <a:solidFill>
              <a:srgbClr val="F99C32"/>
            </a:solidFill>
            <a:ln w="15875" cap="flat" cmpd="sng" algn="ctr">
              <a:solidFill>
                <a:srgbClr val="FFFFFF">
                  <a:hueOff val="0"/>
                  <a:satOff val="0"/>
                  <a:lumOff val="0"/>
                  <a:alphaOff val="0"/>
                </a:srgbClr>
              </a:solidFill>
              <a:prstDash val="solid"/>
            </a:ln>
            <a:effectLst>
              <a:outerShdw blurRad="50800" dist="50800" dir="2700000" algn="tl" rotWithShape="0">
                <a:prstClr val="black">
                  <a:alpha val="59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08945" tIns="108945" rIns="108945" bIns="108945" numCol="1" spcCol="1270" anchor="ctr" anchorCtr="0">
              <a:noAutofit/>
            </a:bodyPr>
            <a:lstStyle/>
            <a:p>
              <a:pPr marL="0" lvl="0" indent="0" algn="l" defTabSz="755650">
                <a:lnSpc>
                  <a:spcPct val="90000"/>
                </a:lnSpc>
                <a:spcBef>
                  <a:spcPct val="0"/>
                </a:spcBef>
                <a:spcAft>
                  <a:spcPct val="35000"/>
                </a:spcAft>
                <a:buNone/>
              </a:pPr>
              <a:r>
                <a:rPr lang="en-GB" sz="1700" b="1" kern="1200" dirty="0">
                  <a:solidFill>
                    <a:schemeClr val="bg1"/>
                  </a:solidFill>
                  <a:latin typeface="Trebuchet MS" panose="020B0603020202020204" pitchFamily="34" charset="0"/>
                </a:rPr>
                <a:t>The first meeting will also be used to check some documentation, for example the Data Collection Form – so have any documents you have been asked to complete before the inspection available for this meeting</a:t>
              </a:r>
              <a:endParaRPr lang="en-US" sz="1700" b="1" kern="1200" dirty="0">
                <a:solidFill>
                  <a:schemeClr val="bg1"/>
                </a:solidFill>
                <a:latin typeface="Trebuchet MS" panose="020B0603020202020204" pitchFamily="34" charset="0"/>
                <a:ea typeface="+mn-ea"/>
                <a:cs typeface="+mn-cs"/>
              </a:endParaRPr>
            </a:p>
          </p:txBody>
        </p:sp>
        <p:sp>
          <p:nvSpPr>
            <p:cNvPr id="30" name="Freeform: Shape 29">
              <a:extLst>
                <a:ext uri="{FF2B5EF4-FFF2-40B4-BE49-F238E27FC236}">
                  <a16:creationId xmlns:a16="http://schemas.microsoft.com/office/drawing/2014/main" id="{8531F8AF-6013-49A8-A773-A0468C685E64}"/>
                </a:ext>
              </a:extLst>
            </p:cNvPr>
            <p:cNvSpPr/>
            <p:nvPr/>
          </p:nvSpPr>
          <p:spPr>
            <a:xfrm>
              <a:off x="1124769" y="3419891"/>
              <a:ext cx="9205094" cy="764595"/>
            </a:xfrm>
            <a:custGeom>
              <a:avLst/>
              <a:gdLst>
                <a:gd name="connsiteX0" fmla="*/ 0 w 9205094"/>
                <a:gd name="connsiteY0" fmla="*/ 127435 h 764595"/>
                <a:gd name="connsiteX1" fmla="*/ 127435 w 9205094"/>
                <a:gd name="connsiteY1" fmla="*/ 0 h 764595"/>
                <a:gd name="connsiteX2" fmla="*/ 9077659 w 9205094"/>
                <a:gd name="connsiteY2" fmla="*/ 0 h 764595"/>
                <a:gd name="connsiteX3" fmla="*/ 9205094 w 9205094"/>
                <a:gd name="connsiteY3" fmla="*/ 127435 h 764595"/>
                <a:gd name="connsiteX4" fmla="*/ 9205094 w 9205094"/>
                <a:gd name="connsiteY4" fmla="*/ 637160 h 764595"/>
                <a:gd name="connsiteX5" fmla="*/ 9077659 w 9205094"/>
                <a:gd name="connsiteY5" fmla="*/ 764595 h 764595"/>
                <a:gd name="connsiteX6" fmla="*/ 127435 w 9205094"/>
                <a:gd name="connsiteY6" fmla="*/ 764595 h 764595"/>
                <a:gd name="connsiteX7" fmla="*/ 0 w 9205094"/>
                <a:gd name="connsiteY7" fmla="*/ 637160 h 764595"/>
                <a:gd name="connsiteX8" fmla="*/ 0 w 9205094"/>
                <a:gd name="connsiteY8" fmla="*/ 127435 h 76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5094" h="764595">
                  <a:moveTo>
                    <a:pt x="0" y="127435"/>
                  </a:moveTo>
                  <a:cubicBezTo>
                    <a:pt x="0" y="57055"/>
                    <a:pt x="57055" y="0"/>
                    <a:pt x="127435" y="0"/>
                  </a:cubicBezTo>
                  <a:lnTo>
                    <a:pt x="9077659" y="0"/>
                  </a:lnTo>
                  <a:cubicBezTo>
                    <a:pt x="9148039" y="0"/>
                    <a:pt x="9205094" y="57055"/>
                    <a:pt x="9205094" y="127435"/>
                  </a:cubicBezTo>
                  <a:lnTo>
                    <a:pt x="9205094" y="637160"/>
                  </a:lnTo>
                  <a:cubicBezTo>
                    <a:pt x="9205094" y="707540"/>
                    <a:pt x="9148039" y="764595"/>
                    <a:pt x="9077659" y="764595"/>
                  </a:cubicBezTo>
                  <a:lnTo>
                    <a:pt x="127435" y="764595"/>
                  </a:lnTo>
                  <a:cubicBezTo>
                    <a:pt x="57055" y="764595"/>
                    <a:pt x="0" y="707540"/>
                    <a:pt x="0" y="637160"/>
                  </a:cubicBezTo>
                  <a:lnTo>
                    <a:pt x="0" y="127435"/>
                  </a:lnTo>
                  <a:close/>
                </a:path>
              </a:pathLst>
            </a:custGeom>
            <a:solidFill>
              <a:srgbClr val="F99C32"/>
            </a:solidFill>
            <a:ln w="15875" cap="flat" cmpd="sng" algn="ctr">
              <a:solidFill>
                <a:srgbClr val="FFFFFF">
                  <a:hueOff val="0"/>
                  <a:satOff val="0"/>
                  <a:lumOff val="0"/>
                  <a:alphaOff val="0"/>
                </a:srgbClr>
              </a:solidFill>
              <a:prstDash val="solid"/>
            </a:ln>
            <a:effectLst>
              <a:outerShdw blurRad="50800" dist="50800" dir="2700000" algn="tl" rotWithShape="0">
                <a:prstClr val="black">
                  <a:alpha val="59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74484" tIns="174484" rIns="174484" bIns="174484" numCol="1" spcCol="1270" anchor="ctr" anchorCtr="0">
              <a:noAutofit/>
            </a:bodyPr>
            <a:lstStyle/>
            <a:p>
              <a:pPr marL="0" lvl="0" indent="0" algn="l" defTabSz="977900">
                <a:lnSpc>
                  <a:spcPct val="90000"/>
                </a:lnSpc>
                <a:spcBef>
                  <a:spcPct val="0"/>
                </a:spcBef>
                <a:spcAft>
                  <a:spcPct val="35000"/>
                </a:spcAft>
                <a:buNone/>
              </a:pPr>
              <a:r>
                <a:rPr lang="en-GB" b="1" kern="1200" dirty="0">
                  <a:solidFill>
                    <a:schemeClr val="bg1"/>
                  </a:solidFill>
                  <a:latin typeface="Trebuchet MS" panose="020B0603020202020204" pitchFamily="34" charset="0"/>
                </a:rPr>
                <a:t>Please make sure that you go though the timetable at this meeting to check it is still OK</a:t>
              </a:r>
              <a:endParaRPr lang="en-US" sz="1800" b="1" kern="1200" dirty="0">
                <a:solidFill>
                  <a:schemeClr val="bg1"/>
                </a:solidFill>
                <a:latin typeface="Trebuchet MS" panose="020B0603020202020204" pitchFamily="34" charset="0"/>
                <a:ea typeface="+mn-ea"/>
                <a:cs typeface="+mn-cs"/>
              </a:endParaRPr>
            </a:p>
          </p:txBody>
        </p:sp>
        <p:sp>
          <p:nvSpPr>
            <p:cNvPr id="31" name="Freeform: Shape 30">
              <a:extLst>
                <a:ext uri="{FF2B5EF4-FFF2-40B4-BE49-F238E27FC236}">
                  <a16:creationId xmlns:a16="http://schemas.microsoft.com/office/drawing/2014/main" id="{0BBC484E-D830-4AF5-A5AB-F710EF05CDDA}"/>
                </a:ext>
              </a:extLst>
            </p:cNvPr>
            <p:cNvSpPr/>
            <p:nvPr/>
          </p:nvSpPr>
          <p:spPr>
            <a:xfrm>
              <a:off x="1124769" y="4247847"/>
              <a:ext cx="9205094" cy="840174"/>
            </a:xfrm>
            <a:custGeom>
              <a:avLst/>
              <a:gdLst>
                <a:gd name="connsiteX0" fmla="*/ 0 w 9205094"/>
                <a:gd name="connsiteY0" fmla="*/ 140032 h 840174"/>
                <a:gd name="connsiteX1" fmla="*/ 140032 w 9205094"/>
                <a:gd name="connsiteY1" fmla="*/ 0 h 840174"/>
                <a:gd name="connsiteX2" fmla="*/ 9065062 w 9205094"/>
                <a:gd name="connsiteY2" fmla="*/ 0 h 840174"/>
                <a:gd name="connsiteX3" fmla="*/ 9205094 w 9205094"/>
                <a:gd name="connsiteY3" fmla="*/ 140032 h 840174"/>
                <a:gd name="connsiteX4" fmla="*/ 9205094 w 9205094"/>
                <a:gd name="connsiteY4" fmla="*/ 700142 h 840174"/>
                <a:gd name="connsiteX5" fmla="*/ 9065062 w 9205094"/>
                <a:gd name="connsiteY5" fmla="*/ 840174 h 840174"/>
                <a:gd name="connsiteX6" fmla="*/ 140032 w 9205094"/>
                <a:gd name="connsiteY6" fmla="*/ 840174 h 840174"/>
                <a:gd name="connsiteX7" fmla="*/ 0 w 9205094"/>
                <a:gd name="connsiteY7" fmla="*/ 700142 h 840174"/>
                <a:gd name="connsiteX8" fmla="*/ 0 w 9205094"/>
                <a:gd name="connsiteY8" fmla="*/ 140032 h 84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5094" h="840174">
                  <a:moveTo>
                    <a:pt x="0" y="140032"/>
                  </a:moveTo>
                  <a:cubicBezTo>
                    <a:pt x="0" y="62694"/>
                    <a:pt x="62694" y="0"/>
                    <a:pt x="140032" y="0"/>
                  </a:cubicBezTo>
                  <a:lnTo>
                    <a:pt x="9065062" y="0"/>
                  </a:lnTo>
                  <a:cubicBezTo>
                    <a:pt x="9142400" y="0"/>
                    <a:pt x="9205094" y="62694"/>
                    <a:pt x="9205094" y="140032"/>
                  </a:cubicBezTo>
                  <a:lnTo>
                    <a:pt x="9205094" y="700142"/>
                  </a:lnTo>
                  <a:cubicBezTo>
                    <a:pt x="9205094" y="777480"/>
                    <a:pt x="9142400" y="840174"/>
                    <a:pt x="9065062" y="840174"/>
                  </a:cubicBezTo>
                  <a:lnTo>
                    <a:pt x="140032" y="840174"/>
                  </a:lnTo>
                  <a:cubicBezTo>
                    <a:pt x="62694" y="840174"/>
                    <a:pt x="0" y="777480"/>
                    <a:pt x="0" y="700142"/>
                  </a:cubicBezTo>
                  <a:lnTo>
                    <a:pt x="0" y="140032"/>
                  </a:lnTo>
                  <a:close/>
                </a:path>
              </a:pathLst>
            </a:custGeom>
            <a:solidFill>
              <a:srgbClr val="F99C32"/>
            </a:solidFill>
            <a:ln w="15875" cap="flat" cmpd="sng" algn="ctr">
              <a:solidFill>
                <a:srgbClr val="FFFFFF">
                  <a:hueOff val="0"/>
                  <a:satOff val="0"/>
                  <a:lumOff val="0"/>
                  <a:alphaOff val="0"/>
                </a:srgbClr>
              </a:solidFill>
              <a:prstDash val="solid"/>
            </a:ln>
            <a:effectLst>
              <a:outerShdw blurRad="50800" dist="50800" dir="2700000" algn="tl" rotWithShape="0">
                <a:prstClr val="black">
                  <a:alpha val="59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05784" tIns="105784" rIns="105784" bIns="105784" numCol="1" spcCol="1270" anchor="ctr" anchorCtr="0">
              <a:noAutofit/>
            </a:bodyPr>
            <a:lstStyle/>
            <a:p>
              <a:pPr marL="0" lvl="0" indent="0" algn="l" defTabSz="755650">
                <a:lnSpc>
                  <a:spcPct val="90000"/>
                </a:lnSpc>
                <a:spcBef>
                  <a:spcPct val="0"/>
                </a:spcBef>
                <a:spcAft>
                  <a:spcPct val="35000"/>
                </a:spcAft>
                <a:buNone/>
              </a:pPr>
              <a:r>
                <a:rPr lang="en-GB" sz="1700" b="1" kern="1200" dirty="0">
                  <a:solidFill>
                    <a:schemeClr val="bg1"/>
                  </a:solidFill>
                  <a:latin typeface="Trebuchet MS" panose="020B0603020202020204" pitchFamily="34" charset="0"/>
                </a:rPr>
                <a:t>Please make sure you highlight any issues/problems that you think might happen during the inspection – better to be prepared so that these can be resolved quickly</a:t>
              </a:r>
              <a:endParaRPr lang="en-US" sz="1700" b="1" kern="1200" dirty="0">
                <a:solidFill>
                  <a:schemeClr val="bg1"/>
                </a:solidFill>
                <a:latin typeface="Trebuchet MS" panose="020B0603020202020204" pitchFamily="34" charset="0"/>
                <a:ea typeface="+mn-ea"/>
                <a:cs typeface="+mn-cs"/>
              </a:endParaRPr>
            </a:p>
          </p:txBody>
        </p:sp>
        <p:sp>
          <p:nvSpPr>
            <p:cNvPr id="32" name="Freeform: Shape 31">
              <a:extLst>
                <a:ext uri="{FF2B5EF4-FFF2-40B4-BE49-F238E27FC236}">
                  <a16:creationId xmlns:a16="http://schemas.microsoft.com/office/drawing/2014/main" id="{3F26F4AB-8E33-412D-93AF-4AC4BDC48820}"/>
                </a:ext>
              </a:extLst>
            </p:cNvPr>
            <p:cNvSpPr/>
            <p:nvPr/>
          </p:nvSpPr>
          <p:spPr>
            <a:xfrm>
              <a:off x="1124769" y="5151382"/>
              <a:ext cx="9205094" cy="904921"/>
            </a:xfrm>
            <a:custGeom>
              <a:avLst/>
              <a:gdLst>
                <a:gd name="connsiteX0" fmla="*/ 0 w 9205094"/>
                <a:gd name="connsiteY0" fmla="*/ 150823 h 904921"/>
                <a:gd name="connsiteX1" fmla="*/ 150823 w 9205094"/>
                <a:gd name="connsiteY1" fmla="*/ 0 h 904921"/>
                <a:gd name="connsiteX2" fmla="*/ 9054271 w 9205094"/>
                <a:gd name="connsiteY2" fmla="*/ 0 h 904921"/>
                <a:gd name="connsiteX3" fmla="*/ 9205094 w 9205094"/>
                <a:gd name="connsiteY3" fmla="*/ 150823 h 904921"/>
                <a:gd name="connsiteX4" fmla="*/ 9205094 w 9205094"/>
                <a:gd name="connsiteY4" fmla="*/ 754098 h 904921"/>
                <a:gd name="connsiteX5" fmla="*/ 9054271 w 9205094"/>
                <a:gd name="connsiteY5" fmla="*/ 904921 h 904921"/>
                <a:gd name="connsiteX6" fmla="*/ 150823 w 9205094"/>
                <a:gd name="connsiteY6" fmla="*/ 904921 h 904921"/>
                <a:gd name="connsiteX7" fmla="*/ 0 w 9205094"/>
                <a:gd name="connsiteY7" fmla="*/ 754098 h 904921"/>
                <a:gd name="connsiteX8" fmla="*/ 0 w 9205094"/>
                <a:gd name="connsiteY8" fmla="*/ 150823 h 90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5094" h="904921">
                  <a:moveTo>
                    <a:pt x="0" y="150823"/>
                  </a:moveTo>
                  <a:cubicBezTo>
                    <a:pt x="0" y="67526"/>
                    <a:pt x="67526" y="0"/>
                    <a:pt x="150823" y="0"/>
                  </a:cubicBezTo>
                  <a:lnTo>
                    <a:pt x="9054271" y="0"/>
                  </a:lnTo>
                  <a:cubicBezTo>
                    <a:pt x="9137568" y="0"/>
                    <a:pt x="9205094" y="67526"/>
                    <a:pt x="9205094" y="150823"/>
                  </a:cubicBezTo>
                  <a:lnTo>
                    <a:pt x="9205094" y="754098"/>
                  </a:lnTo>
                  <a:cubicBezTo>
                    <a:pt x="9205094" y="837395"/>
                    <a:pt x="9137568" y="904921"/>
                    <a:pt x="9054271" y="904921"/>
                  </a:cubicBezTo>
                  <a:lnTo>
                    <a:pt x="150823" y="904921"/>
                  </a:lnTo>
                  <a:cubicBezTo>
                    <a:pt x="67526" y="904921"/>
                    <a:pt x="0" y="837395"/>
                    <a:pt x="0" y="754098"/>
                  </a:cubicBezTo>
                  <a:lnTo>
                    <a:pt x="0" y="150823"/>
                  </a:lnTo>
                  <a:close/>
                </a:path>
              </a:pathLst>
            </a:custGeom>
            <a:solidFill>
              <a:srgbClr val="F99C32"/>
            </a:solidFill>
            <a:ln w="15875" cap="flat" cmpd="sng" algn="ctr">
              <a:solidFill>
                <a:srgbClr val="FFFFFF">
                  <a:hueOff val="0"/>
                  <a:satOff val="0"/>
                  <a:lumOff val="0"/>
                  <a:alphaOff val="0"/>
                </a:srgbClr>
              </a:solidFill>
              <a:prstDash val="solid"/>
            </a:ln>
            <a:effectLst>
              <a:outerShdw blurRad="50800" dist="50800" dir="2700000" algn="tl" rotWithShape="0">
                <a:prstClr val="black">
                  <a:alpha val="59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08945" tIns="108945" rIns="108945" bIns="108945" numCol="1" spcCol="1270" anchor="ctr" anchorCtr="0">
              <a:noAutofit/>
            </a:bodyPr>
            <a:lstStyle/>
            <a:p>
              <a:pPr marL="0" lvl="0" indent="0" algn="l" defTabSz="755650">
                <a:lnSpc>
                  <a:spcPct val="90000"/>
                </a:lnSpc>
                <a:spcBef>
                  <a:spcPct val="0"/>
                </a:spcBef>
                <a:spcAft>
                  <a:spcPct val="35000"/>
                </a:spcAft>
                <a:buNone/>
              </a:pPr>
              <a:r>
                <a:rPr lang="en-GB" sz="1700" b="1" kern="1200" dirty="0">
                  <a:solidFill>
                    <a:schemeClr val="bg1"/>
                  </a:solidFill>
                  <a:latin typeface="Trebuchet MS" panose="020B0603020202020204" pitchFamily="34" charset="0"/>
                </a:rPr>
                <a:t>The first meeting may also be used to ask about any institutional changes since the last BAC inspection and to start inspecting the management and administration aspects of the accreditation scheme</a:t>
              </a:r>
              <a:endParaRPr lang="en-US" sz="1700" b="1" kern="1200" dirty="0">
                <a:solidFill>
                  <a:schemeClr val="bg1"/>
                </a:solidFill>
                <a:latin typeface="Trebuchet MS" panose="020B0603020202020204" pitchFamily="34" charset="0"/>
                <a:ea typeface="+mn-ea"/>
                <a:cs typeface="+mn-cs"/>
              </a:endParaRPr>
            </a:p>
          </p:txBody>
        </p:sp>
      </p:grpSp>
      <p:grpSp>
        <p:nvGrpSpPr>
          <p:cNvPr id="6" name="Group 5">
            <a:extLst>
              <a:ext uri="{FF2B5EF4-FFF2-40B4-BE49-F238E27FC236}">
                <a16:creationId xmlns:a16="http://schemas.microsoft.com/office/drawing/2014/main" id="{029E5C30-1992-4817-BD00-9C3F0957930D}"/>
              </a:ext>
            </a:extLst>
          </p:cNvPr>
          <p:cNvGrpSpPr/>
          <p:nvPr/>
        </p:nvGrpSpPr>
        <p:grpSpPr>
          <a:xfrm>
            <a:off x="709440" y="1385535"/>
            <a:ext cx="548640" cy="503237"/>
            <a:chOff x="700090" y="1425944"/>
            <a:chExt cx="548640" cy="503237"/>
          </a:xfrm>
        </p:grpSpPr>
        <p:sp>
          <p:nvSpPr>
            <p:cNvPr id="9" name="Oval 8">
              <a:extLst>
                <a:ext uri="{FF2B5EF4-FFF2-40B4-BE49-F238E27FC236}">
                  <a16:creationId xmlns:a16="http://schemas.microsoft.com/office/drawing/2014/main" id="{EB6A5F72-7943-453E-AB59-B32EB61B01B0}"/>
                </a:ext>
              </a:extLst>
            </p:cNvPr>
            <p:cNvSpPr/>
            <p:nvPr/>
          </p:nvSpPr>
          <p:spPr>
            <a:xfrm>
              <a:off x="700090" y="1425944"/>
              <a:ext cx="548640" cy="503237"/>
            </a:xfrm>
            <a:prstGeom prst="ellipse">
              <a:avLst/>
            </a:prstGeom>
            <a:solidFill>
              <a:srgbClr val="002060"/>
            </a:solidFill>
            <a:ln w="15875" cap="flat" cmpd="sng" algn="ctr">
              <a:noFill/>
              <a:prstDash val="solid"/>
            </a:ln>
            <a:effectLst>
              <a:outerShdw blurRad="50800" dist="50800" dir="2700000" algn="tl"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Trebuchet MS" panose="020B0603020202020204" pitchFamily="34" charset="0"/>
              </a:endParaRPr>
            </a:p>
          </p:txBody>
        </p:sp>
        <p:pic>
          <p:nvPicPr>
            <p:cNvPr id="3" name="Picture 2">
              <a:extLst>
                <a:ext uri="{FF2B5EF4-FFF2-40B4-BE49-F238E27FC236}">
                  <a16:creationId xmlns:a16="http://schemas.microsoft.com/office/drawing/2014/main" id="{FA333847-059A-4F43-9DE5-D283D92F0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423" y="1484672"/>
              <a:ext cx="421125" cy="386452"/>
            </a:xfrm>
            <a:prstGeom prst="rect">
              <a:avLst/>
            </a:prstGeom>
          </p:spPr>
        </p:pic>
      </p:grpSp>
      <p:grpSp>
        <p:nvGrpSpPr>
          <p:cNvPr id="13" name="Group 12">
            <a:extLst>
              <a:ext uri="{FF2B5EF4-FFF2-40B4-BE49-F238E27FC236}">
                <a16:creationId xmlns:a16="http://schemas.microsoft.com/office/drawing/2014/main" id="{45388F56-65EE-4045-B455-759FC0D3D492}"/>
              </a:ext>
            </a:extLst>
          </p:cNvPr>
          <p:cNvGrpSpPr/>
          <p:nvPr/>
        </p:nvGrpSpPr>
        <p:grpSpPr>
          <a:xfrm>
            <a:off x="734235" y="2237699"/>
            <a:ext cx="548640" cy="503237"/>
            <a:chOff x="700090" y="1425944"/>
            <a:chExt cx="548640" cy="503237"/>
          </a:xfrm>
        </p:grpSpPr>
        <p:sp>
          <p:nvSpPr>
            <p:cNvPr id="14" name="Oval 13">
              <a:extLst>
                <a:ext uri="{FF2B5EF4-FFF2-40B4-BE49-F238E27FC236}">
                  <a16:creationId xmlns:a16="http://schemas.microsoft.com/office/drawing/2014/main" id="{9248ED28-56A3-481F-A712-4E0A9576171C}"/>
                </a:ext>
              </a:extLst>
            </p:cNvPr>
            <p:cNvSpPr/>
            <p:nvPr/>
          </p:nvSpPr>
          <p:spPr>
            <a:xfrm>
              <a:off x="700090" y="1425944"/>
              <a:ext cx="548640" cy="503237"/>
            </a:xfrm>
            <a:prstGeom prst="ellipse">
              <a:avLst/>
            </a:prstGeom>
            <a:solidFill>
              <a:srgbClr val="002060"/>
            </a:solidFill>
            <a:ln w="15875" cap="flat" cmpd="sng" algn="ctr">
              <a:noFill/>
              <a:prstDash val="solid"/>
            </a:ln>
            <a:effectLst>
              <a:outerShdw blurRad="50800" dist="50800" dir="2700000" algn="tl"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Trebuchet MS" panose="020B0603020202020204" pitchFamily="34" charset="0"/>
              </a:endParaRPr>
            </a:p>
          </p:txBody>
        </p:sp>
        <p:pic>
          <p:nvPicPr>
            <p:cNvPr id="15" name="Picture 14">
              <a:extLst>
                <a:ext uri="{FF2B5EF4-FFF2-40B4-BE49-F238E27FC236}">
                  <a16:creationId xmlns:a16="http://schemas.microsoft.com/office/drawing/2014/main" id="{0B6E0F91-3BCD-4AE6-AD3A-4355FF14F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423" y="1484672"/>
              <a:ext cx="421125" cy="386452"/>
            </a:xfrm>
            <a:prstGeom prst="rect">
              <a:avLst/>
            </a:prstGeom>
          </p:spPr>
        </p:pic>
      </p:grpSp>
      <p:grpSp>
        <p:nvGrpSpPr>
          <p:cNvPr id="16" name="Group 15">
            <a:extLst>
              <a:ext uri="{FF2B5EF4-FFF2-40B4-BE49-F238E27FC236}">
                <a16:creationId xmlns:a16="http://schemas.microsoft.com/office/drawing/2014/main" id="{56FDE71B-E916-40C8-9785-4FDB6DCF54FA}"/>
              </a:ext>
            </a:extLst>
          </p:cNvPr>
          <p:cNvGrpSpPr/>
          <p:nvPr/>
        </p:nvGrpSpPr>
        <p:grpSpPr>
          <a:xfrm>
            <a:off x="723512" y="3097596"/>
            <a:ext cx="548640" cy="503237"/>
            <a:chOff x="700090" y="1425944"/>
            <a:chExt cx="548640" cy="503237"/>
          </a:xfrm>
        </p:grpSpPr>
        <p:sp>
          <p:nvSpPr>
            <p:cNvPr id="21" name="Oval 20">
              <a:extLst>
                <a:ext uri="{FF2B5EF4-FFF2-40B4-BE49-F238E27FC236}">
                  <a16:creationId xmlns:a16="http://schemas.microsoft.com/office/drawing/2014/main" id="{D66636B1-A729-4369-99D1-A960D1F7E24A}"/>
                </a:ext>
              </a:extLst>
            </p:cNvPr>
            <p:cNvSpPr/>
            <p:nvPr/>
          </p:nvSpPr>
          <p:spPr>
            <a:xfrm>
              <a:off x="700090" y="1425944"/>
              <a:ext cx="548640" cy="503237"/>
            </a:xfrm>
            <a:prstGeom prst="ellipse">
              <a:avLst/>
            </a:prstGeom>
            <a:solidFill>
              <a:srgbClr val="002060"/>
            </a:solidFill>
            <a:ln w="15875" cap="flat" cmpd="sng" algn="ctr">
              <a:noFill/>
              <a:prstDash val="solid"/>
            </a:ln>
            <a:effectLst>
              <a:outerShdw blurRad="50800" dist="50800" dir="2700000" algn="tl"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Trebuchet MS" panose="020B0603020202020204" pitchFamily="34" charset="0"/>
              </a:endParaRPr>
            </a:p>
          </p:txBody>
        </p:sp>
        <p:pic>
          <p:nvPicPr>
            <p:cNvPr id="22" name="Picture 21">
              <a:extLst>
                <a:ext uri="{FF2B5EF4-FFF2-40B4-BE49-F238E27FC236}">
                  <a16:creationId xmlns:a16="http://schemas.microsoft.com/office/drawing/2014/main" id="{60816BD2-F602-4A4D-BB20-89D15B253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423" y="1484672"/>
              <a:ext cx="421125" cy="386452"/>
            </a:xfrm>
            <a:prstGeom prst="rect">
              <a:avLst/>
            </a:prstGeom>
          </p:spPr>
        </p:pic>
      </p:grpSp>
      <p:grpSp>
        <p:nvGrpSpPr>
          <p:cNvPr id="23" name="Group 22">
            <a:extLst>
              <a:ext uri="{FF2B5EF4-FFF2-40B4-BE49-F238E27FC236}">
                <a16:creationId xmlns:a16="http://schemas.microsoft.com/office/drawing/2014/main" id="{051646CC-59E1-428F-BB21-299A75EDF947}"/>
              </a:ext>
            </a:extLst>
          </p:cNvPr>
          <p:cNvGrpSpPr/>
          <p:nvPr/>
        </p:nvGrpSpPr>
        <p:grpSpPr>
          <a:xfrm>
            <a:off x="723512" y="4004517"/>
            <a:ext cx="548640" cy="503237"/>
            <a:chOff x="700090" y="1425944"/>
            <a:chExt cx="548640" cy="503237"/>
          </a:xfrm>
        </p:grpSpPr>
        <p:sp>
          <p:nvSpPr>
            <p:cNvPr id="24" name="Oval 23">
              <a:extLst>
                <a:ext uri="{FF2B5EF4-FFF2-40B4-BE49-F238E27FC236}">
                  <a16:creationId xmlns:a16="http://schemas.microsoft.com/office/drawing/2014/main" id="{36E279E3-86DC-4294-BFF2-AC69B6AA4BAF}"/>
                </a:ext>
              </a:extLst>
            </p:cNvPr>
            <p:cNvSpPr/>
            <p:nvPr/>
          </p:nvSpPr>
          <p:spPr>
            <a:xfrm>
              <a:off x="700090" y="1425944"/>
              <a:ext cx="548640" cy="503237"/>
            </a:xfrm>
            <a:prstGeom prst="ellipse">
              <a:avLst/>
            </a:prstGeom>
            <a:solidFill>
              <a:srgbClr val="002060"/>
            </a:solidFill>
            <a:ln w="15875" cap="flat" cmpd="sng" algn="ctr">
              <a:noFill/>
              <a:prstDash val="solid"/>
            </a:ln>
            <a:effectLst>
              <a:outerShdw blurRad="50800" dist="50800" dir="2700000" algn="tl"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Trebuchet MS" panose="020B0603020202020204" pitchFamily="34" charset="0"/>
              </a:endParaRPr>
            </a:p>
          </p:txBody>
        </p:sp>
        <p:pic>
          <p:nvPicPr>
            <p:cNvPr id="25" name="Picture 24">
              <a:extLst>
                <a:ext uri="{FF2B5EF4-FFF2-40B4-BE49-F238E27FC236}">
                  <a16:creationId xmlns:a16="http://schemas.microsoft.com/office/drawing/2014/main" id="{D8CA1EC3-CE4E-4309-950B-57AEE8B3A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423" y="1484672"/>
              <a:ext cx="421125" cy="386452"/>
            </a:xfrm>
            <a:prstGeom prst="rect">
              <a:avLst/>
            </a:prstGeom>
          </p:spPr>
        </p:pic>
      </p:grpSp>
      <p:grpSp>
        <p:nvGrpSpPr>
          <p:cNvPr id="26" name="Group 25">
            <a:extLst>
              <a:ext uri="{FF2B5EF4-FFF2-40B4-BE49-F238E27FC236}">
                <a16:creationId xmlns:a16="http://schemas.microsoft.com/office/drawing/2014/main" id="{92C87210-AB8A-41B4-A864-6FB87487A7B6}"/>
              </a:ext>
            </a:extLst>
          </p:cNvPr>
          <p:cNvGrpSpPr/>
          <p:nvPr/>
        </p:nvGrpSpPr>
        <p:grpSpPr>
          <a:xfrm>
            <a:off x="718769" y="4940014"/>
            <a:ext cx="548640" cy="503237"/>
            <a:chOff x="700090" y="1425944"/>
            <a:chExt cx="548640" cy="503237"/>
          </a:xfrm>
        </p:grpSpPr>
        <p:sp>
          <p:nvSpPr>
            <p:cNvPr id="27" name="Oval 26">
              <a:extLst>
                <a:ext uri="{FF2B5EF4-FFF2-40B4-BE49-F238E27FC236}">
                  <a16:creationId xmlns:a16="http://schemas.microsoft.com/office/drawing/2014/main" id="{20B74F24-CEDE-4909-B5F6-65FF78A6915B}"/>
                </a:ext>
              </a:extLst>
            </p:cNvPr>
            <p:cNvSpPr/>
            <p:nvPr/>
          </p:nvSpPr>
          <p:spPr>
            <a:xfrm>
              <a:off x="700090" y="1425944"/>
              <a:ext cx="548640" cy="503237"/>
            </a:xfrm>
            <a:prstGeom prst="ellipse">
              <a:avLst/>
            </a:prstGeom>
            <a:solidFill>
              <a:srgbClr val="002060"/>
            </a:solidFill>
            <a:ln w="15875" cap="flat" cmpd="sng" algn="ctr">
              <a:noFill/>
              <a:prstDash val="solid"/>
            </a:ln>
            <a:effectLst>
              <a:outerShdw blurRad="50800" dist="50800" dir="2700000" algn="tl" rotWithShape="0">
                <a:prstClr val="black">
                  <a:alpha val="40000"/>
                </a:prst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Trebuchet MS" panose="020B0603020202020204" pitchFamily="34" charset="0"/>
              </a:endParaRPr>
            </a:p>
          </p:txBody>
        </p:sp>
        <p:pic>
          <p:nvPicPr>
            <p:cNvPr id="28" name="Picture 27">
              <a:extLst>
                <a:ext uri="{FF2B5EF4-FFF2-40B4-BE49-F238E27FC236}">
                  <a16:creationId xmlns:a16="http://schemas.microsoft.com/office/drawing/2014/main" id="{6A380AC5-3CAB-4B57-81BC-E6B7986D4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423" y="1484672"/>
              <a:ext cx="421125" cy="386452"/>
            </a:xfrm>
            <a:prstGeom prst="rect">
              <a:avLst/>
            </a:prstGeom>
          </p:spPr>
        </p:pic>
      </p:grpSp>
    </p:spTree>
    <p:extLst>
      <p:ext uri="{BB962C8B-B14F-4D97-AF65-F5344CB8AC3E}">
        <p14:creationId xmlns:p14="http://schemas.microsoft.com/office/powerpoint/2010/main" val="2320091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360"/>
                                          </p:val>
                                        </p:tav>
                                        <p:tav tm="100000">
                                          <p:val>
                                            <p:fltVal val="0"/>
                                          </p:val>
                                        </p:tav>
                                      </p:tavLst>
                                    </p:anim>
                                    <p:animEffect transition="in" filter="fade">
                                      <p:cBhvr>
                                        <p:cTn id="15" dur="500"/>
                                        <p:tgtEl>
                                          <p:spTgt spid="6"/>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 calcmode="lin" valueType="num">
                                      <p:cBhvr>
                                        <p:cTn id="20" dur="500" fill="hold"/>
                                        <p:tgtEl>
                                          <p:spTgt spid="26"/>
                                        </p:tgtEl>
                                        <p:attrNameLst>
                                          <p:attrName>style.rotation</p:attrName>
                                        </p:attrNameLst>
                                      </p:cBhvr>
                                      <p:tavLst>
                                        <p:tav tm="0">
                                          <p:val>
                                            <p:fltVal val="360"/>
                                          </p:val>
                                        </p:tav>
                                        <p:tav tm="100000">
                                          <p:val>
                                            <p:fltVal val="0"/>
                                          </p:val>
                                        </p:tav>
                                      </p:tavLst>
                                    </p:anim>
                                    <p:animEffect transition="in" filter="fade">
                                      <p:cBhvr>
                                        <p:cTn id="21" dur="500"/>
                                        <p:tgtEl>
                                          <p:spTgt spid="26"/>
                                        </p:tgtEl>
                                      </p:cBhvr>
                                    </p:animEffect>
                                  </p:childTnLst>
                                </p:cTn>
                              </p:par>
                              <p:par>
                                <p:cTn id="22" presetID="49" presetClass="entr" presetSubtype="0" decel="10000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 calcmode="lin" valueType="num">
                                      <p:cBhvr>
                                        <p:cTn id="26" dur="500" fill="hold"/>
                                        <p:tgtEl>
                                          <p:spTgt spid="23"/>
                                        </p:tgtEl>
                                        <p:attrNameLst>
                                          <p:attrName>style.rotation</p:attrName>
                                        </p:attrNameLst>
                                      </p:cBhvr>
                                      <p:tavLst>
                                        <p:tav tm="0">
                                          <p:val>
                                            <p:fltVal val="360"/>
                                          </p:val>
                                        </p:tav>
                                        <p:tav tm="100000">
                                          <p:val>
                                            <p:fltVal val="0"/>
                                          </p:val>
                                        </p:tav>
                                      </p:tavLst>
                                    </p:anim>
                                    <p:animEffect transition="in" filter="fade">
                                      <p:cBhvr>
                                        <p:cTn id="27" dur="500"/>
                                        <p:tgtEl>
                                          <p:spTgt spid="23"/>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 calcmode="lin" valueType="num">
                                      <p:cBhvr>
                                        <p:cTn id="32" dur="500" fill="hold"/>
                                        <p:tgtEl>
                                          <p:spTgt spid="16"/>
                                        </p:tgtEl>
                                        <p:attrNameLst>
                                          <p:attrName>style.rotation</p:attrName>
                                        </p:attrNameLst>
                                      </p:cBhvr>
                                      <p:tavLst>
                                        <p:tav tm="0">
                                          <p:val>
                                            <p:fltVal val="360"/>
                                          </p:val>
                                        </p:tav>
                                        <p:tav tm="100000">
                                          <p:val>
                                            <p:fltVal val="0"/>
                                          </p:val>
                                        </p:tav>
                                      </p:tavLst>
                                    </p:anim>
                                    <p:animEffect transition="in" filter="fade">
                                      <p:cBhvr>
                                        <p:cTn id="33" dur="500"/>
                                        <p:tgtEl>
                                          <p:spTgt spid="16"/>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 calcmode="lin" valueType="num">
                                      <p:cBhvr>
                                        <p:cTn id="38" dur="500" fill="hold"/>
                                        <p:tgtEl>
                                          <p:spTgt spid="13"/>
                                        </p:tgtEl>
                                        <p:attrNameLst>
                                          <p:attrName>style.rotation</p:attrName>
                                        </p:attrNameLst>
                                      </p:cBhvr>
                                      <p:tavLst>
                                        <p:tav tm="0">
                                          <p:val>
                                            <p:fltVal val="360"/>
                                          </p:val>
                                        </p:tav>
                                        <p:tav tm="100000">
                                          <p:val>
                                            <p:fltVal val="0"/>
                                          </p:val>
                                        </p:tav>
                                      </p:tavLst>
                                    </p:anim>
                                    <p:animEffect transition="in" filter="fade">
                                      <p:cBhvr>
                                        <p:cTn id="39" dur="500"/>
                                        <p:tgtEl>
                                          <p:spTgt spid="13"/>
                                        </p:tgtEl>
                                      </p:cBhvr>
                                    </p:animEffect>
                                  </p:childTnLst>
                                </p:cTn>
                              </p:par>
                            </p:childTnLst>
                          </p:cTn>
                        </p:par>
                        <p:par>
                          <p:cTn id="40" fill="hold">
                            <p:stCondLst>
                              <p:cond delay="1000"/>
                            </p:stCondLst>
                            <p:childTnLst>
                              <p:par>
                                <p:cTn id="41" presetID="2" presetClass="entr" presetSubtype="8"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000" fill="hold"/>
                                        <p:tgtEl>
                                          <p:spTgt spid="10"/>
                                        </p:tgtEl>
                                        <p:attrNameLst>
                                          <p:attrName>ppt_x</p:attrName>
                                        </p:attrNameLst>
                                      </p:cBhvr>
                                      <p:tavLst>
                                        <p:tav tm="0">
                                          <p:val>
                                            <p:strVal val="0-#ppt_w/2"/>
                                          </p:val>
                                        </p:tav>
                                        <p:tav tm="100000">
                                          <p:val>
                                            <p:strVal val="#ppt_x"/>
                                          </p:val>
                                        </p:tav>
                                      </p:tavLst>
                                    </p:anim>
                                    <p:anim calcmode="lin" valueType="num">
                                      <p:cBhvr additive="base">
                                        <p:cTn id="4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2B25DB35-63FC-40F0-913F-4BD943DC2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1970" y="4352192"/>
            <a:ext cx="2747339" cy="19478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AE2C510-2FE9-44B3-AFA8-0B369644B17E}"/>
              </a:ext>
            </a:extLst>
          </p:cNvPr>
          <p:cNvSpPr/>
          <p:nvPr/>
        </p:nvSpPr>
        <p:spPr bwMode="auto">
          <a:xfrm>
            <a:off x="-504826" y="547687"/>
            <a:ext cx="8221807" cy="722171"/>
          </a:xfrm>
          <a:prstGeom prst="roundRect">
            <a:avLst/>
          </a:prstGeom>
          <a:solidFill>
            <a:srgbClr val="002060"/>
          </a:solidFill>
          <a:ln>
            <a:noFill/>
          </a:ln>
          <a:effectLst>
            <a:outerShdw blurRad="50800" dist="50800" dir="36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23">
            <a:extLst>
              <a:ext uri="{FF2B5EF4-FFF2-40B4-BE49-F238E27FC236}">
                <a16:creationId xmlns:a16="http://schemas.microsoft.com/office/drawing/2014/main" id="{7E78E682-45CD-4DB9-8DD6-1EAEAD35BCED}"/>
              </a:ext>
            </a:extLst>
          </p:cNvPr>
          <p:cNvSpPr>
            <a:spLocks noChangeArrowheads="1"/>
          </p:cNvSpPr>
          <p:nvPr/>
        </p:nvSpPr>
        <p:spPr bwMode="auto">
          <a:xfrm>
            <a:off x="103188" y="611047"/>
            <a:ext cx="7231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b="1" dirty="0">
                <a:solidFill>
                  <a:srgbClr val="FFFFFF"/>
                </a:solidFill>
                <a:latin typeface="Trebuchet MS" panose="020B0603020202020204" pitchFamily="34" charset="0"/>
              </a:rPr>
              <a:t>During The Inspection</a:t>
            </a:r>
          </a:p>
        </p:txBody>
      </p:sp>
      <p:sp>
        <p:nvSpPr>
          <p:cNvPr id="8" name="Rectangle: Folded Corner 7">
            <a:extLst>
              <a:ext uri="{FF2B5EF4-FFF2-40B4-BE49-F238E27FC236}">
                <a16:creationId xmlns:a16="http://schemas.microsoft.com/office/drawing/2014/main" id="{A3A109EE-DFB0-497A-A740-A29508596F64}"/>
              </a:ext>
            </a:extLst>
          </p:cNvPr>
          <p:cNvSpPr/>
          <p:nvPr/>
        </p:nvSpPr>
        <p:spPr>
          <a:xfrm>
            <a:off x="2196129" y="1821196"/>
            <a:ext cx="8419479" cy="694534"/>
          </a:xfrm>
          <a:prstGeom prst="foldedCorner">
            <a:avLst/>
          </a:prstGeom>
          <a:gradFill flip="none" rotWithShape="1">
            <a:gsLst>
              <a:gs pos="36000">
                <a:srgbClr val="002060"/>
              </a:gs>
              <a:gs pos="100000">
                <a:srgbClr val="F09E3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latin typeface="Trebuchet MS" panose="020B0603020202020204" pitchFamily="34" charset="0"/>
              </a:rPr>
              <a:t>Please co-operate fully with the inspector(s)</a:t>
            </a:r>
          </a:p>
        </p:txBody>
      </p:sp>
      <p:sp>
        <p:nvSpPr>
          <p:cNvPr id="10" name="Rectangle: Folded Corner 9">
            <a:extLst>
              <a:ext uri="{FF2B5EF4-FFF2-40B4-BE49-F238E27FC236}">
                <a16:creationId xmlns:a16="http://schemas.microsoft.com/office/drawing/2014/main" id="{9F9BD381-CEF7-4C3B-8973-60CAC6DCA3B9}"/>
              </a:ext>
            </a:extLst>
          </p:cNvPr>
          <p:cNvSpPr/>
          <p:nvPr/>
        </p:nvSpPr>
        <p:spPr>
          <a:xfrm>
            <a:off x="563423" y="2680200"/>
            <a:ext cx="8351974" cy="800100"/>
          </a:xfrm>
          <a:prstGeom prst="foldedCorner">
            <a:avLst/>
          </a:prstGeom>
          <a:gradFill flip="none" rotWithShape="1">
            <a:gsLst>
              <a:gs pos="29000">
                <a:srgbClr val="002060"/>
              </a:gs>
              <a:gs pos="100000">
                <a:srgbClr val="F09E3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Trebuchet MS" panose="020B0603020202020204" pitchFamily="34" charset="0"/>
              </a:rPr>
              <a:t>The more open you are about your institution and what is happening and what needs to be done to improve – the better </a:t>
            </a:r>
          </a:p>
        </p:txBody>
      </p:sp>
      <p:sp>
        <p:nvSpPr>
          <p:cNvPr id="11" name="Rectangle: Folded Corner 10">
            <a:extLst>
              <a:ext uri="{FF2B5EF4-FFF2-40B4-BE49-F238E27FC236}">
                <a16:creationId xmlns:a16="http://schemas.microsoft.com/office/drawing/2014/main" id="{D0D691D0-A21F-4445-AC96-8003507D35CF}"/>
              </a:ext>
            </a:extLst>
          </p:cNvPr>
          <p:cNvSpPr/>
          <p:nvPr/>
        </p:nvSpPr>
        <p:spPr>
          <a:xfrm>
            <a:off x="2180112" y="3674768"/>
            <a:ext cx="8364061" cy="725777"/>
          </a:xfrm>
          <a:prstGeom prst="foldedCorner">
            <a:avLst/>
          </a:prstGeom>
          <a:gradFill flip="none" rotWithShape="1">
            <a:gsLst>
              <a:gs pos="29000">
                <a:srgbClr val="002060"/>
              </a:gs>
              <a:gs pos="100000">
                <a:srgbClr val="F09E3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t>The inspector(s) will want to observe some lessons/courses if possible</a:t>
            </a:r>
          </a:p>
        </p:txBody>
      </p:sp>
      <p:sp>
        <p:nvSpPr>
          <p:cNvPr id="12" name="Rectangle: Folded Corner 11">
            <a:extLst>
              <a:ext uri="{FF2B5EF4-FFF2-40B4-BE49-F238E27FC236}">
                <a16:creationId xmlns:a16="http://schemas.microsoft.com/office/drawing/2014/main" id="{23B8EBF2-4E69-4273-9A3E-3C1B8858B45D}"/>
              </a:ext>
            </a:extLst>
          </p:cNvPr>
          <p:cNvSpPr/>
          <p:nvPr/>
        </p:nvSpPr>
        <p:spPr>
          <a:xfrm>
            <a:off x="556512" y="4594338"/>
            <a:ext cx="8358886" cy="977784"/>
          </a:xfrm>
          <a:prstGeom prst="foldedCorner">
            <a:avLst/>
          </a:prstGeom>
          <a:gradFill flip="none" rotWithShape="1">
            <a:gsLst>
              <a:gs pos="29000">
                <a:srgbClr val="002060"/>
              </a:gs>
              <a:gs pos="100000">
                <a:srgbClr val="F09E3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Please put a chair at the back of the room where the observer can sit and ask the teacher/trainer to place - on the chair - a copy of the lesson plan and the register (if applicable)</a:t>
            </a:r>
          </a:p>
        </p:txBody>
      </p:sp>
    </p:spTree>
    <p:extLst>
      <p:ext uri="{BB962C8B-B14F-4D97-AF65-F5344CB8AC3E}">
        <p14:creationId xmlns:p14="http://schemas.microsoft.com/office/powerpoint/2010/main" val="3473904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right)">
                                      <p:cBhvr>
                                        <p:cTn id="12" dur="75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34EF065-F99F-4E8B-A09D-82E26CF25D5E}"/>
              </a:ext>
            </a:extLst>
          </p:cNvPr>
          <p:cNvSpPr/>
          <p:nvPr/>
        </p:nvSpPr>
        <p:spPr bwMode="auto">
          <a:xfrm>
            <a:off x="-504826" y="547687"/>
            <a:ext cx="8221807" cy="722171"/>
          </a:xfrm>
          <a:prstGeom prst="roundRect">
            <a:avLst/>
          </a:prstGeom>
          <a:solidFill>
            <a:srgbClr val="002060"/>
          </a:solidFill>
          <a:ln>
            <a:noFill/>
          </a:ln>
          <a:effectLst>
            <a:outerShdw blurRad="50800" dist="50800" dir="36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23">
            <a:extLst>
              <a:ext uri="{FF2B5EF4-FFF2-40B4-BE49-F238E27FC236}">
                <a16:creationId xmlns:a16="http://schemas.microsoft.com/office/drawing/2014/main" id="{011D5A42-DB0D-4C19-880B-6C49D9985ADA}"/>
              </a:ext>
            </a:extLst>
          </p:cNvPr>
          <p:cNvSpPr>
            <a:spLocks noChangeArrowheads="1"/>
          </p:cNvSpPr>
          <p:nvPr/>
        </p:nvSpPr>
        <p:spPr bwMode="auto">
          <a:xfrm>
            <a:off x="103188" y="611047"/>
            <a:ext cx="7231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b="1" dirty="0">
                <a:solidFill>
                  <a:srgbClr val="FFFFFF"/>
                </a:solidFill>
                <a:latin typeface="Trebuchet MS" panose="020B0603020202020204" pitchFamily="34" charset="0"/>
              </a:rPr>
              <a:t>During The Inspection</a:t>
            </a:r>
          </a:p>
        </p:txBody>
      </p:sp>
      <p:sp>
        <p:nvSpPr>
          <p:cNvPr id="6" name="Freeform: Shape 5">
            <a:extLst>
              <a:ext uri="{FF2B5EF4-FFF2-40B4-BE49-F238E27FC236}">
                <a16:creationId xmlns:a16="http://schemas.microsoft.com/office/drawing/2014/main" id="{25CE2536-C09E-4724-BAC3-854C309FAC69}"/>
              </a:ext>
            </a:extLst>
          </p:cNvPr>
          <p:cNvSpPr/>
          <p:nvPr/>
        </p:nvSpPr>
        <p:spPr>
          <a:xfrm>
            <a:off x="342901" y="1514475"/>
            <a:ext cx="2554288" cy="2957513"/>
          </a:xfrm>
          <a:custGeom>
            <a:avLst/>
            <a:gdLst>
              <a:gd name="connsiteX0" fmla="*/ 0 w 3495853"/>
              <a:gd name="connsiteY0" fmla="*/ 582654 h 3812697"/>
              <a:gd name="connsiteX1" fmla="*/ 582654 w 3495853"/>
              <a:gd name="connsiteY1" fmla="*/ 0 h 3812697"/>
              <a:gd name="connsiteX2" fmla="*/ 2913199 w 3495853"/>
              <a:gd name="connsiteY2" fmla="*/ 0 h 3812697"/>
              <a:gd name="connsiteX3" fmla="*/ 3495853 w 3495853"/>
              <a:gd name="connsiteY3" fmla="*/ 582654 h 3812697"/>
              <a:gd name="connsiteX4" fmla="*/ 3495853 w 3495853"/>
              <a:gd name="connsiteY4" fmla="*/ 3230043 h 3812697"/>
              <a:gd name="connsiteX5" fmla="*/ 2913199 w 3495853"/>
              <a:gd name="connsiteY5" fmla="*/ 3812697 h 3812697"/>
              <a:gd name="connsiteX6" fmla="*/ 582654 w 3495853"/>
              <a:gd name="connsiteY6" fmla="*/ 3812697 h 3812697"/>
              <a:gd name="connsiteX7" fmla="*/ 0 w 3495853"/>
              <a:gd name="connsiteY7" fmla="*/ 3230043 h 3812697"/>
              <a:gd name="connsiteX8" fmla="*/ 0 w 3495853"/>
              <a:gd name="connsiteY8" fmla="*/ 582654 h 38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5853" h="3812697">
                <a:moveTo>
                  <a:pt x="0" y="582654"/>
                </a:moveTo>
                <a:cubicBezTo>
                  <a:pt x="0" y="260863"/>
                  <a:pt x="260863" y="0"/>
                  <a:pt x="582654" y="0"/>
                </a:cubicBezTo>
                <a:lnTo>
                  <a:pt x="2913199" y="0"/>
                </a:lnTo>
                <a:cubicBezTo>
                  <a:pt x="3234990" y="0"/>
                  <a:pt x="3495853" y="260863"/>
                  <a:pt x="3495853" y="582654"/>
                </a:cubicBezTo>
                <a:lnTo>
                  <a:pt x="3495853" y="3230043"/>
                </a:lnTo>
                <a:cubicBezTo>
                  <a:pt x="3495853" y="3551834"/>
                  <a:pt x="3234990" y="3812697"/>
                  <a:pt x="2913199" y="3812697"/>
                </a:cubicBezTo>
                <a:lnTo>
                  <a:pt x="582654" y="3812697"/>
                </a:lnTo>
                <a:cubicBezTo>
                  <a:pt x="260863" y="3812697"/>
                  <a:pt x="0" y="3551834"/>
                  <a:pt x="0" y="3230043"/>
                </a:cubicBezTo>
                <a:lnTo>
                  <a:pt x="0" y="582654"/>
                </a:lnTo>
                <a:close/>
              </a:path>
            </a:pathLst>
          </a:custGeom>
          <a:solidFill>
            <a:srgbClr val="F69E3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254473" tIns="212563" rIns="254473" bIns="212563" spcCol="1270" anchor="ctr"/>
          <a:lstStyle/>
          <a:p>
            <a:pPr defTabSz="977900">
              <a:lnSpc>
                <a:spcPct val="90000"/>
              </a:lnSpc>
              <a:spcAft>
                <a:spcPct val="35000"/>
              </a:spcAft>
              <a:defRPr/>
            </a:pPr>
            <a:r>
              <a:rPr lang="en-GB" sz="2400" dirty="0">
                <a:solidFill>
                  <a:srgbClr val="002060"/>
                </a:solidFill>
                <a:latin typeface="Trebuchet MS" panose="020B0603020202020204" pitchFamily="34" charset="0"/>
              </a:rPr>
              <a:t>Communicate with the inspection team throughout the inspection</a:t>
            </a:r>
          </a:p>
          <a:p>
            <a:pPr algn="ctr" defTabSz="977900">
              <a:lnSpc>
                <a:spcPct val="90000"/>
              </a:lnSpc>
              <a:spcAft>
                <a:spcPct val="35000"/>
              </a:spcAft>
              <a:defRPr/>
            </a:pPr>
            <a:endParaRPr lang="en-US" sz="2200" dirty="0">
              <a:solidFill>
                <a:srgbClr val="002060"/>
              </a:solidFill>
              <a:latin typeface="Trebuchet MS" panose="020B0603020202020204" pitchFamily="34" charset="0"/>
            </a:endParaRPr>
          </a:p>
        </p:txBody>
      </p:sp>
      <p:sp>
        <p:nvSpPr>
          <p:cNvPr id="7" name="Freeform: Shape 6">
            <a:extLst>
              <a:ext uri="{FF2B5EF4-FFF2-40B4-BE49-F238E27FC236}">
                <a16:creationId xmlns:a16="http://schemas.microsoft.com/office/drawing/2014/main" id="{D7C72021-9D9E-465D-95ED-F073AF322BA8}"/>
              </a:ext>
            </a:extLst>
          </p:cNvPr>
          <p:cNvSpPr/>
          <p:nvPr/>
        </p:nvSpPr>
        <p:spPr>
          <a:xfrm>
            <a:off x="2594370" y="3080938"/>
            <a:ext cx="2002235" cy="2534049"/>
          </a:xfrm>
          <a:custGeom>
            <a:avLst/>
            <a:gdLst>
              <a:gd name="connsiteX0" fmla="*/ 0 w 3495853"/>
              <a:gd name="connsiteY0" fmla="*/ 582654 h 3812697"/>
              <a:gd name="connsiteX1" fmla="*/ 582654 w 3495853"/>
              <a:gd name="connsiteY1" fmla="*/ 0 h 3812697"/>
              <a:gd name="connsiteX2" fmla="*/ 2913199 w 3495853"/>
              <a:gd name="connsiteY2" fmla="*/ 0 h 3812697"/>
              <a:gd name="connsiteX3" fmla="*/ 3495853 w 3495853"/>
              <a:gd name="connsiteY3" fmla="*/ 582654 h 3812697"/>
              <a:gd name="connsiteX4" fmla="*/ 3495853 w 3495853"/>
              <a:gd name="connsiteY4" fmla="*/ 3230043 h 3812697"/>
              <a:gd name="connsiteX5" fmla="*/ 2913199 w 3495853"/>
              <a:gd name="connsiteY5" fmla="*/ 3812697 h 3812697"/>
              <a:gd name="connsiteX6" fmla="*/ 582654 w 3495853"/>
              <a:gd name="connsiteY6" fmla="*/ 3812697 h 3812697"/>
              <a:gd name="connsiteX7" fmla="*/ 0 w 3495853"/>
              <a:gd name="connsiteY7" fmla="*/ 3230043 h 3812697"/>
              <a:gd name="connsiteX8" fmla="*/ 0 w 3495853"/>
              <a:gd name="connsiteY8" fmla="*/ 582654 h 38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5853" h="3812697">
                <a:moveTo>
                  <a:pt x="0" y="582654"/>
                </a:moveTo>
                <a:cubicBezTo>
                  <a:pt x="0" y="260863"/>
                  <a:pt x="260863" y="0"/>
                  <a:pt x="582654" y="0"/>
                </a:cubicBezTo>
                <a:lnTo>
                  <a:pt x="2913199" y="0"/>
                </a:lnTo>
                <a:cubicBezTo>
                  <a:pt x="3234990" y="0"/>
                  <a:pt x="3495853" y="260863"/>
                  <a:pt x="3495853" y="582654"/>
                </a:cubicBezTo>
                <a:lnTo>
                  <a:pt x="3495853" y="3230043"/>
                </a:lnTo>
                <a:cubicBezTo>
                  <a:pt x="3495853" y="3551834"/>
                  <a:pt x="3234990" y="3812697"/>
                  <a:pt x="2913199" y="3812697"/>
                </a:cubicBezTo>
                <a:lnTo>
                  <a:pt x="582654" y="3812697"/>
                </a:lnTo>
                <a:cubicBezTo>
                  <a:pt x="260863" y="3812697"/>
                  <a:pt x="0" y="3551834"/>
                  <a:pt x="0" y="3230043"/>
                </a:cubicBezTo>
                <a:lnTo>
                  <a:pt x="0" y="582654"/>
                </a:lnTo>
                <a:close/>
              </a:path>
            </a:pathLst>
          </a:custGeom>
          <a:solidFill>
            <a:srgbClr val="F69E3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254473" tIns="212563" rIns="254473" bIns="212563" spcCol="1270" anchor="ctr"/>
          <a:lstStyle/>
          <a:p>
            <a:r>
              <a:rPr lang="en-GB" sz="2000" dirty="0">
                <a:solidFill>
                  <a:srgbClr val="002060"/>
                </a:solidFill>
                <a:latin typeface="Trebuchet MS" panose="020B0603020202020204" pitchFamily="34" charset="0"/>
              </a:rPr>
              <a:t>Think about the rooms to use for the meetings</a:t>
            </a:r>
          </a:p>
        </p:txBody>
      </p:sp>
      <p:sp>
        <p:nvSpPr>
          <p:cNvPr id="8" name="Freeform: Shape 7">
            <a:extLst>
              <a:ext uri="{FF2B5EF4-FFF2-40B4-BE49-F238E27FC236}">
                <a16:creationId xmlns:a16="http://schemas.microsoft.com/office/drawing/2014/main" id="{8A2B1D75-AFE8-4090-B9E4-C72843696BA3}"/>
              </a:ext>
            </a:extLst>
          </p:cNvPr>
          <p:cNvSpPr/>
          <p:nvPr/>
        </p:nvSpPr>
        <p:spPr>
          <a:xfrm>
            <a:off x="4448175" y="1514475"/>
            <a:ext cx="2305050" cy="3432574"/>
          </a:xfrm>
          <a:custGeom>
            <a:avLst/>
            <a:gdLst>
              <a:gd name="connsiteX0" fmla="*/ 0 w 3495853"/>
              <a:gd name="connsiteY0" fmla="*/ 582654 h 3812697"/>
              <a:gd name="connsiteX1" fmla="*/ 582654 w 3495853"/>
              <a:gd name="connsiteY1" fmla="*/ 0 h 3812697"/>
              <a:gd name="connsiteX2" fmla="*/ 2913199 w 3495853"/>
              <a:gd name="connsiteY2" fmla="*/ 0 h 3812697"/>
              <a:gd name="connsiteX3" fmla="*/ 3495853 w 3495853"/>
              <a:gd name="connsiteY3" fmla="*/ 582654 h 3812697"/>
              <a:gd name="connsiteX4" fmla="*/ 3495853 w 3495853"/>
              <a:gd name="connsiteY4" fmla="*/ 3230043 h 3812697"/>
              <a:gd name="connsiteX5" fmla="*/ 2913199 w 3495853"/>
              <a:gd name="connsiteY5" fmla="*/ 3812697 h 3812697"/>
              <a:gd name="connsiteX6" fmla="*/ 582654 w 3495853"/>
              <a:gd name="connsiteY6" fmla="*/ 3812697 h 3812697"/>
              <a:gd name="connsiteX7" fmla="*/ 0 w 3495853"/>
              <a:gd name="connsiteY7" fmla="*/ 3230043 h 3812697"/>
              <a:gd name="connsiteX8" fmla="*/ 0 w 3495853"/>
              <a:gd name="connsiteY8" fmla="*/ 582654 h 38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5853" h="3812697">
                <a:moveTo>
                  <a:pt x="0" y="582654"/>
                </a:moveTo>
                <a:cubicBezTo>
                  <a:pt x="0" y="260863"/>
                  <a:pt x="260863" y="0"/>
                  <a:pt x="582654" y="0"/>
                </a:cubicBezTo>
                <a:lnTo>
                  <a:pt x="2913199" y="0"/>
                </a:lnTo>
                <a:cubicBezTo>
                  <a:pt x="3234990" y="0"/>
                  <a:pt x="3495853" y="260863"/>
                  <a:pt x="3495853" y="582654"/>
                </a:cubicBezTo>
                <a:lnTo>
                  <a:pt x="3495853" y="3230043"/>
                </a:lnTo>
                <a:cubicBezTo>
                  <a:pt x="3495853" y="3551834"/>
                  <a:pt x="3234990" y="3812697"/>
                  <a:pt x="2913199" y="3812697"/>
                </a:cubicBezTo>
                <a:lnTo>
                  <a:pt x="582654" y="3812697"/>
                </a:lnTo>
                <a:cubicBezTo>
                  <a:pt x="260863" y="3812697"/>
                  <a:pt x="0" y="3551834"/>
                  <a:pt x="0" y="3230043"/>
                </a:cubicBezTo>
                <a:lnTo>
                  <a:pt x="0" y="582654"/>
                </a:lnTo>
                <a:close/>
              </a:path>
            </a:pathLst>
          </a:custGeom>
          <a:solidFill>
            <a:srgbClr val="F69E3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254473" tIns="212563" rIns="254473" bIns="212563" spcCol="1270" anchor="ctr"/>
          <a:lstStyle/>
          <a:p>
            <a:r>
              <a:rPr lang="en-GB" sz="2000" dirty="0">
                <a:solidFill>
                  <a:srgbClr val="002060"/>
                </a:solidFill>
                <a:latin typeface="Trebuchet MS" panose="020B0603020202020204" pitchFamily="34" charset="0"/>
              </a:rPr>
              <a:t>In the meetings, encourage your staff to show the inspector any relevant documentation to support what they are saying</a:t>
            </a:r>
          </a:p>
        </p:txBody>
      </p:sp>
      <p:sp>
        <p:nvSpPr>
          <p:cNvPr id="9" name="Freeform: Shape 8">
            <a:extLst>
              <a:ext uri="{FF2B5EF4-FFF2-40B4-BE49-F238E27FC236}">
                <a16:creationId xmlns:a16="http://schemas.microsoft.com/office/drawing/2014/main" id="{A026B701-CB7D-4188-96B1-9918A897D33F}"/>
              </a:ext>
            </a:extLst>
          </p:cNvPr>
          <p:cNvSpPr/>
          <p:nvPr/>
        </p:nvSpPr>
        <p:spPr>
          <a:xfrm>
            <a:off x="6604795" y="2854462"/>
            <a:ext cx="1909763" cy="2499120"/>
          </a:xfrm>
          <a:custGeom>
            <a:avLst/>
            <a:gdLst>
              <a:gd name="connsiteX0" fmla="*/ 0 w 3495853"/>
              <a:gd name="connsiteY0" fmla="*/ 582654 h 3812697"/>
              <a:gd name="connsiteX1" fmla="*/ 582654 w 3495853"/>
              <a:gd name="connsiteY1" fmla="*/ 0 h 3812697"/>
              <a:gd name="connsiteX2" fmla="*/ 2913199 w 3495853"/>
              <a:gd name="connsiteY2" fmla="*/ 0 h 3812697"/>
              <a:gd name="connsiteX3" fmla="*/ 3495853 w 3495853"/>
              <a:gd name="connsiteY3" fmla="*/ 582654 h 3812697"/>
              <a:gd name="connsiteX4" fmla="*/ 3495853 w 3495853"/>
              <a:gd name="connsiteY4" fmla="*/ 3230043 h 3812697"/>
              <a:gd name="connsiteX5" fmla="*/ 2913199 w 3495853"/>
              <a:gd name="connsiteY5" fmla="*/ 3812697 h 3812697"/>
              <a:gd name="connsiteX6" fmla="*/ 582654 w 3495853"/>
              <a:gd name="connsiteY6" fmla="*/ 3812697 h 3812697"/>
              <a:gd name="connsiteX7" fmla="*/ 0 w 3495853"/>
              <a:gd name="connsiteY7" fmla="*/ 3230043 h 3812697"/>
              <a:gd name="connsiteX8" fmla="*/ 0 w 3495853"/>
              <a:gd name="connsiteY8" fmla="*/ 582654 h 38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5853" h="3812697">
                <a:moveTo>
                  <a:pt x="0" y="582654"/>
                </a:moveTo>
                <a:cubicBezTo>
                  <a:pt x="0" y="260863"/>
                  <a:pt x="260863" y="0"/>
                  <a:pt x="582654" y="0"/>
                </a:cubicBezTo>
                <a:lnTo>
                  <a:pt x="2913199" y="0"/>
                </a:lnTo>
                <a:cubicBezTo>
                  <a:pt x="3234990" y="0"/>
                  <a:pt x="3495853" y="260863"/>
                  <a:pt x="3495853" y="582654"/>
                </a:cubicBezTo>
                <a:lnTo>
                  <a:pt x="3495853" y="3230043"/>
                </a:lnTo>
                <a:cubicBezTo>
                  <a:pt x="3495853" y="3551834"/>
                  <a:pt x="3234990" y="3812697"/>
                  <a:pt x="2913199" y="3812697"/>
                </a:cubicBezTo>
                <a:lnTo>
                  <a:pt x="582654" y="3812697"/>
                </a:lnTo>
                <a:cubicBezTo>
                  <a:pt x="260863" y="3812697"/>
                  <a:pt x="0" y="3551834"/>
                  <a:pt x="0" y="3230043"/>
                </a:cubicBezTo>
                <a:lnTo>
                  <a:pt x="0" y="582654"/>
                </a:lnTo>
                <a:close/>
              </a:path>
            </a:pathLst>
          </a:custGeom>
          <a:solidFill>
            <a:srgbClr val="F69E3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254473" tIns="212563" rIns="254473" bIns="212563" spcCol="1270" anchor="ctr"/>
          <a:lstStyle/>
          <a:p>
            <a:r>
              <a:rPr lang="en-GB" sz="2400" dirty="0">
                <a:solidFill>
                  <a:srgbClr val="002060"/>
                </a:solidFill>
                <a:latin typeface="Trebuchet MS" panose="020B0603020202020204" pitchFamily="34" charset="0"/>
              </a:rPr>
              <a:t>Brief the students </a:t>
            </a:r>
          </a:p>
        </p:txBody>
      </p:sp>
      <p:sp>
        <p:nvSpPr>
          <p:cNvPr id="10" name="Freeform: Shape 9">
            <a:extLst>
              <a:ext uri="{FF2B5EF4-FFF2-40B4-BE49-F238E27FC236}">
                <a16:creationId xmlns:a16="http://schemas.microsoft.com/office/drawing/2014/main" id="{C0FB3B7B-DBF2-4CFA-9247-27C56FB33D0C}"/>
              </a:ext>
            </a:extLst>
          </p:cNvPr>
          <p:cNvSpPr/>
          <p:nvPr/>
        </p:nvSpPr>
        <p:spPr>
          <a:xfrm>
            <a:off x="8389939" y="1678778"/>
            <a:ext cx="3000374" cy="4386461"/>
          </a:xfrm>
          <a:custGeom>
            <a:avLst/>
            <a:gdLst>
              <a:gd name="connsiteX0" fmla="*/ 0 w 3495853"/>
              <a:gd name="connsiteY0" fmla="*/ 582654 h 3812697"/>
              <a:gd name="connsiteX1" fmla="*/ 582654 w 3495853"/>
              <a:gd name="connsiteY1" fmla="*/ 0 h 3812697"/>
              <a:gd name="connsiteX2" fmla="*/ 2913199 w 3495853"/>
              <a:gd name="connsiteY2" fmla="*/ 0 h 3812697"/>
              <a:gd name="connsiteX3" fmla="*/ 3495853 w 3495853"/>
              <a:gd name="connsiteY3" fmla="*/ 582654 h 3812697"/>
              <a:gd name="connsiteX4" fmla="*/ 3495853 w 3495853"/>
              <a:gd name="connsiteY4" fmla="*/ 3230043 h 3812697"/>
              <a:gd name="connsiteX5" fmla="*/ 2913199 w 3495853"/>
              <a:gd name="connsiteY5" fmla="*/ 3812697 h 3812697"/>
              <a:gd name="connsiteX6" fmla="*/ 582654 w 3495853"/>
              <a:gd name="connsiteY6" fmla="*/ 3812697 h 3812697"/>
              <a:gd name="connsiteX7" fmla="*/ 0 w 3495853"/>
              <a:gd name="connsiteY7" fmla="*/ 3230043 h 3812697"/>
              <a:gd name="connsiteX8" fmla="*/ 0 w 3495853"/>
              <a:gd name="connsiteY8" fmla="*/ 582654 h 38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5853" h="3812697">
                <a:moveTo>
                  <a:pt x="0" y="582654"/>
                </a:moveTo>
                <a:cubicBezTo>
                  <a:pt x="0" y="260863"/>
                  <a:pt x="260863" y="0"/>
                  <a:pt x="582654" y="0"/>
                </a:cubicBezTo>
                <a:lnTo>
                  <a:pt x="2913199" y="0"/>
                </a:lnTo>
                <a:cubicBezTo>
                  <a:pt x="3234990" y="0"/>
                  <a:pt x="3495853" y="260863"/>
                  <a:pt x="3495853" y="582654"/>
                </a:cubicBezTo>
                <a:lnTo>
                  <a:pt x="3495853" y="3230043"/>
                </a:lnTo>
                <a:cubicBezTo>
                  <a:pt x="3495853" y="3551834"/>
                  <a:pt x="3234990" y="3812697"/>
                  <a:pt x="2913199" y="3812697"/>
                </a:cubicBezTo>
                <a:lnTo>
                  <a:pt x="582654" y="3812697"/>
                </a:lnTo>
                <a:cubicBezTo>
                  <a:pt x="260863" y="3812697"/>
                  <a:pt x="0" y="3551834"/>
                  <a:pt x="0" y="3230043"/>
                </a:cubicBezTo>
                <a:lnTo>
                  <a:pt x="0" y="582654"/>
                </a:lnTo>
                <a:close/>
              </a:path>
            </a:pathLst>
          </a:custGeom>
          <a:solidFill>
            <a:srgbClr val="F69E3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254473" tIns="212563" rIns="254473" bIns="212563" spcCol="1270" anchor="ctr"/>
          <a:lstStyle/>
          <a:p>
            <a:r>
              <a:rPr lang="en-GB" b="1" dirty="0">
                <a:solidFill>
                  <a:srgbClr val="002060"/>
                </a:solidFill>
                <a:latin typeface="Trebuchet MS" panose="020B0603020202020204" pitchFamily="34" charset="0"/>
              </a:rPr>
              <a:t>The inspection should be a collaborative experience so - in response to any feedback provided  by the inspector(s) - if you can provide amended evidence before the end of the inspection, please do so as this may improve the final outcome of the inspection</a:t>
            </a:r>
          </a:p>
        </p:txBody>
      </p:sp>
    </p:spTree>
    <p:extLst>
      <p:ext uri="{BB962C8B-B14F-4D97-AF65-F5344CB8AC3E}">
        <p14:creationId xmlns:p14="http://schemas.microsoft.com/office/powerpoint/2010/main" val="1399671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7FADC-A609-480C-9C61-27530530209F}"/>
              </a:ext>
            </a:extLst>
          </p:cNvPr>
          <p:cNvSpPr>
            <a:spLocks noGrp="1"/>
          </p:cNvSpPr>
          <p:nvPr>
            <p:ph type="title"/>
          </p:nvPr>
        </p:nvSpPr>
        <p:spPr>
          <a:xfrm>
            <a:off x="3718719" y="1975993"/>
            <a:ext cx="5041057" cy="728537"/>
          </a:xfrm>
        </p:spPr>
        <p:txBody>
          <a:bodyPr>
            <a:normAutofit/>
          </a:bodyPr>
          <a:lstStyle/>
          <a:p>
            <a:r>
              <a:rPr lang="en-GB" sz="2800" dirty="0">
                <a:solidFill>
                  <a:srgbClr val="002060"/>
                </a:solidFill>
              </a:rPr>
              <a:t>Enjoy the inspection</a:t>
            </a:r>
          </a:p>
        </p:txBody>
      </p:sp>
      <p:sp>
        <p:nvSpPr>
          <p:cNvPr id="3" name="Rectangle: Rounded Corners 2">
            <a:extLst>
              <a:ext uri="{FF2B5EF4-FFF2-40B4-BE49-F238E27FC236}">
                <a16:creationId xmlns:a16="http://schemas.microsoft.com/office/drawing/2014/main" id="{68DF61EC-F536-4782-A299-90B921840C34}"/>
              </a:ext>
            </a:extLst>
          </p:cNvPr>
          <p:cNvSpPr/>
          <p:nvPr/>
        </p:nvSpPr>
        <p:spPr bwMode="auto">
          <a:xfrm>
            <a:off x="-504826" y="547687"/>
            <a:ext cx="8221807" cy="722171"/>
          </a:xfrm>
          <a:prstGeom prst="roundRect">
            <a:avLst/>
          </a:prstGeom>
          <a:solidFill>
            <a:srgbClr val="002060"/>
          </a:solidFill>
          <a:ln>
            <a:noFill/>
          </a:ln>
          <a:effectLst>
            <a:outerShdw blurRad="50800" dist="50800" dir="36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ectangle 23">
            <a:extLst>
              <a:ext uri="{FF2B5EF4-FFF2-40B4-BE49-F238E27FC236}">
                <a16:creationId xmlns:a16="http://schemas.microsoft.com/office/drawing/2014/main" id="{4D519559-0C67-4A99-B93E-5BBF47BABA1B}"/>
              </a:ext>
            </a:extLst>
          </p:cNvPr>
          <p:cNvSpPr>
            <a:spLocks noChangeArrowheads="1"/>
          </p:cNvSpPr>
          <p:nvPr/>
        </p:nvSpPr>
        <p:spPr bwMode="auto">
          <a:xfrm>
            <a:off x="103188" y="653911"/>
            <a:ext cx="7231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b="1" dirty="0">
                <a:solidFill>
                  <a:srgbClr val="FFFFFF"/>
                </a:solidFill>
                <a:latin typeface="Trebuchet MS" panose="020B0603020202020204" pitchFamily="34" charset="0"/>
              </a:rPr>
              <a:t>Above All…</a:t>
            </a:r>
          </a:p>
        </p:txBody>
      </p:sp>
      <p:pic>
        <p:nvPicPr>
          <p:cNvPr id="4098" name="Picture 2" descr="Related image">
            <a:extLst>
              <a:ext uri="{FF2B5EF4-FFF2-40B4-BE49-F238E27FC236}">
                <a16:creationId xmlns:a16="http://schemas.microsoft.com/office/drawing/2014/main" id="{B1B3B55F-B348-4BDF-BEE4-287A5D1B9BDE}"/>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4920" t="19771" r="16875" b="17979"/>
          <a:stretch/>
        </p:blipFill>
        <p:spPr bwMode="auto">
          <a:xfrm>
            <a:off x="1373329" y="1376082"/>
            <a:ext cx="2112819" cy="19283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lated image">
            <a:extLst>
              <a:ext uri="{FF2B5EF4-FFF2-40B4-BE49-F238E27FC236}">
                <a16:creationId xmlns:a16="http://schemas.microsoft.com/office/drawing/2014/main" id="{89144C10-9E9E-4EF8-B577-29870EE63B54}"/>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4920" t="19771" r="16875" b="17979"/>
          <a:stretch/>
        </p:blipFill>
        <p:spPr bwMode="auto">
          <a:xfrm>
            <a:off x="1373329" y="2839064"/>
            <a:ext cx="2112819" cy="19283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lated image">
            <a:extLst>
              <a:ext uri="{FF2B5EF4-FFF2-40B4-BE49-F238E27FC236}">
                <a16:creationId xmlns:a16="http://schemas.microsoft.com/office/drawing/2014/main" id="{31F9D434-2B8C-4C0E-877D-029D781A41AF}"/>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4920" t="19771" r="16875" b="17979"/>
          <a:stretch/>
        </p:blipFill>
        <p:spPr bwMode="auto">
          <a:xfrm>
            <a:off x="1373329" y="4302046"/>
            <a:ext cx="2112819" cy="19283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89542D3-B63D-42B9-9A8B-FC7ACB61A767}"/>
              </a:ext>
            </a:extLst>
          </p:cNvPr>
          <p:cNvSpPr/>
          <p:nvPr/>
        </p:nvSpPr>
        <p:spPr>
          <a:xfrm>
            <a:off x="3745659" y="3110746"/>
            <a:ext cx="6096000" cy="1384995"/>
          </a:xfrm>
          <a:prstGeom prst="rect">
            <a:avLst/>
          </a:prstGeom>
        </p:spPr>
        <p:txBody>
          <a:bodyPr>
            <a:spAutoFit/>
          </a:bodyPr>
          <a:lstStyle/>
          <a:p>
            <a:r>
              <a:rPr lang="en-GB" sz="2800" dirty="0">
                <a:solidFill>
                  <a:srgbClr val="002060"/>
                </a:solidFill>
              </a:rPr>
              <a:t>Treat it as a great opportunity to reflect on what you do well and what you could improve</a:t>
            </a:r>
            <a:endParaRPr lang="en-US" sz="2800" dirty="0"/>
          </a:p>
        </p:txBody>
      </p:sp>
      <p:sp>
        <p:nvSpPr>
          <p:cNvPr id="10" name="Rectangle 9">
            <a:extLst>
              <a:ext uri="{FF2B5EF4-FFF2-40B4-BE49-F238E27FC236}">
                <a16:creationId xmlns:a16="http://schemas.microsoft.com/office/drawing/2014/main" id="{66D96522-1065-4DB2-BA1A-851E2FB8F8E9}"/>
              </a:ext>
            </a:extLst>
          </p:cNvPr>
          <p:cNvSpPr/>
          <p:nvPr/>
        </p:nvSpPr>
        <p:spPr>
          <a:xfrm>
            <a:off x="3718719" y="4827688"/>
            <a:ext cx="6149881" cy="954107"/>
          </a:xfrm>
          <a:prstGeom prst="rect">
            <a:avLst/>
          </a:prstGeom>
        </p:spPr>
        <p:txBody>
          <a:bodyPr wrap="square">
            <a:spAutoFit/>
          </a:bodyPr>
          <a:lstStyle/>
          <a:p>
            <a:r>
              <a:rPr lang="en-GB" sz="2800" dirty="0">
                <a:solidFill>
                  <a:srgbClr val="002060"/>
                </a:solidFill>
              </a:rPr>
              <a:t>Take on board the advice and guidance from the inspector(s)</a:t>
            </a:r>
            <a:endParaRPr lang="en-US" sz="2800" dirty="0"/>
          </a:p>
        </p:txBody>
      </p:sp>
    </p:spTree>
    <p:extLst>
      <p:ext uri="{BB962C8B-B14F-4D97-AF65-F5344CB8AC3E}">
        <p14:creationId xmlns:p14="http://schemas.microsoft.com/office/powerpoint/2010/main" val="3491381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par>
                                <p:cTn id="13" presetID="16" presetClass="entr" presetSubtype="21"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16" presetClass="entr" presetSubtype="21"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500"/>
                            </p:stCondLst>
                            <p:childTnLst>
                              <p:par>
                                <p:cTn id="30" presetID="16" presetClass="entr" presetSubtype="21" fill="hold" grpId="0" nodeType="afterEffect">
                                  <p:stCondLst>
                                    <p:cond delay="50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575679"/>
            <a:ext cx="12721503" cy="3422072"/>
          </a:xfrm>
          <a:prstGeom prst="rect">
            <a:avLst/>
          </a:prstGeom>
          <a:solidFill>
            <a:srgbClr val="001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10526"/>
          <a:stretch>
            <a:fillRect/>
          </a:stretch>
        </p:blipFill>
        <p:spPr bwMode="auto">
          <a:xfrm>
            <a:off x="220656" y="228332"/>
            <a:ext cx="2021541" cy="116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27644" y="5353727"/>
            <a:ext cx="9445214" cy="2000548"/>
          </a:xfrm>
          <a:prstGeom prst="rect">
            <a:avLst/>
          </a:prstGeom>
          <a:noFill/>
        </p:spPr>
        <p:txBody>
          <a:bodyPr wrap="none">
            <a:spAutoFit/>
          </a:bodyPr>
          <a:lstStyle/>
          <a:p>
            <a:pPr algn="ctr" eaLnBrk="0" fontAlgn="base" hangingPunct="0">
              <a:spcBef>
                <a:spcPct val="0"/>
              </a:spcBef>
              <a:spcAft>
                <a:spcPct val="0"/>
              </a:spcAft>
              <a:defRPr/>
            </a:pPr>
            <a:r>
              <a:rPr lang="en-GB" sz="3200" dirty="0">
                <a:ln w="0"/>
                <a:gradFill>
                  <a:gsLst>
                    <a:gs pos="21000">
                      <a:srgbClr val="53575C"/>
                    </a:gs>
                    <a:gs pos="88000">
                      <a:srgbClr val="C5C7CA"/>
                    </a:gs>
                  </a:gsLst>
                  <a:lin ang="5400000"/>
                </a:gradFill>
                <a:latin typeface="Trebuchet MS" panose="020B0603020202020204" pitchFamily="34" charset="0"/>
              </a:rPr>
              <a:t> </a:t>
            </a:r>
            <a:r>
              <a:rPr lang="en-GB" sz="3200" dirty="0">
                <a:ln w="0"/>
                <a:gradFill flip="none" rotWithShape="1">
                  <a:gsLst>
                    <a:gs pos="0">
                      <a:srgbClr val="FFFFFF">
                        <a:lumMod val="67000"/>
                      </a:srgbClr>
                    </a:gs>
                    <a:gs pos="61000">
                      <a:srgbClr val="FFFFFF">
                        <a:lumMod val="97000"/>
                        <a:lumOff val="3000"/>
                      </a:srgbClr>
                    </a:gs>
                    <a:gs pos="100000">
                      <a:srgbClr val="FFFFFF">
                        <a:lumMod val="60000"/>
                        <a:lumOff val="40000"/>
                      </a:srgbClr>
                    </a:gs>
                  </a:gsLst>
                  <a:lin ang="16200000" scaled="1"/>
                  <a:tileRect/>
                </a:gradFill>
                <a:latin typeface="Trebuchet MS" panose="020B0603020202020204" pitchFamily="34" charset="0"/>
              </a:rPr>
              <a:t>Raising Standards in the Global Education Market</a:t>
            </a:r>
          </a:p>
          <a:p>
            <a:pPr algn="ctr" eaLnBrk="0" fontAlgn="base" hangingPunct="0">
              <a:spcBef>
                <a:spcPct val="0"/>
              </a:spcBef>
              <a:spcAft>
                <a:spcPct val="0"/>
              </a:spcAft>
              <a:defRPr/>
            </a:pPr>
            <a:r>
              <a:rPr lang="en-GB" sz="3200" dirty="0">
                <a:ln w="0"/>
                <a:gradFill flip="none" rotWithShape="1">
                  <a:gsLst>
                    <a:gs pos="0">
                      <a:srgbClr val="FFFFFF">
                        <a:lumMod val="67000"/>
                      </a:srgbClr>
                    </a:gs>
                    <a:gs pos="61000">
                      <a:srgbClr val="FFFFFF">
                        <a:lumMod val="97000"/>
                        <a:lumOff val="3000"/>
                      </a:srgbClr>
                    </a:gs>
                    <a:gs pos="100000">
                      <a:srgbClr val="FFFFFF">
                        <a:lumMod val="60000"/>
                        <a:lumOff val="40000"/>
                      </a:srgbClr>
                    </a:gs>
                  </a:gsLst>
                  <a:lin ang="16200000" scaled="1"/>
                  <a:tileRect/>
                </a:gradFill>
                <a:latin typeface="Trebuchet MS" panose="020B0603020202020204" pitchFamily="34" charset="0"/>
              </a:rPr>
              <a:t>Any questions please contact us</a:t>
            </a:r>
          </a:p>
          <a:p>
            <a:pPr lvl="0"/>
            <a:r>
              <a:rPr lang="en-GB" altLang="en-US" sz="1400" b="1" dirty="0">
                <a:solidFill>
                  <a:srgbClr val="FFFFFF"/>
                </a:solidFill>
                <a:latin typeface="Trebuchet MS" panose="020B0603020202020204" pitchFamily="34" charset="0"/>
              </a:rPr>
              <a:t>              </a:t>
            </a:r>
          </a:p>
          <a:p>
            <a:pPr lvl="0" algn="ctr"/>
            <a:r>
              <a:rPr lang="en-GB" altLang="en-US" sz="1400" b="1" dirty="0">
                <a:solidFill>
                  <a:srgbClr val="FFFFFF"/>
                </a:solidFill>
                <a:latin typeface="Trebuchet MS" panose="020B0603020202020204" pitchFamily="34" charset="0"/>
              </a:rPr>
              <a:t>  Email:</a:t>
            </a:r>
            <a:r>
              <a:rPr lang="en-GB" altLang="en-US" sz="1400" dirty="0">
                <a:solidFill>
                  <a:srgbClr val="FFFFFF"/>
                </a:solidFill>
                <a:latin typeface="Trebuchet MS" panose="020B0603020202020204" pitchFamily="34" charset="0"/>
              </a:rPr>
              <a:t> info@the-bac.org  </a:t>
            </a:r>
            <a:r>
              <a:rPr lang="en-GB" altLang="en-US" sz="1400" b="1" dirty="0">
                <a:solidFill>
                  <a:srgbClr val="FFFFFF"/>
                </a:solidFill>
                <a:latin typeface="Trebuchet MS" panose="020B0603020202020204" pitchFamily="34" charset="0"/>
              </a:rPr>
              <a:t>Tel:</a:t>
            </a:r>
            <a:r>
              <a:rPr lang="en-GB" altLang="en-US" sz="1400" dirty="0">
                <a:solidFill>
                  <a:srgbClr val="FFFFFF"/>
                </a:solidFill>
                <a:latin typeface="Trebuchet MS" panose="020B0603020202020204" pitchFamily="34" charset="0"/>
              </a:rPr>
              <a:t> + 44 (0) 300 330 1400  </a:t>
            </a:r>
            <a:r>
              <a:rPr lang="en-GB" altLang="en-US" sz="1400" b="1" dirty="0">
                <a:solidFill>
                  <a:srgbClr val="FFFFFF"/>
                </a:solidFill>
                <a:latin typeface="Trebuchet MS" panose="020B0603020202020204" pitchFamily="34" charset="0"/>
              </a:rPr>
              <a:t>Twitter:</a:t>
            </a:r>
            <a:r>
              <a:rPr lang="en-GB" altLang="en-US" sz="1400" dirty="0">
                <a:solidFill>
                  <a:srgbClr val="FFFFFF"/>
                </a:solidFill>
                <a:latin typeface="Trebuchet MS" panose="020B0603020202020204" pitchFamily="34" charset="0"/>
              </a:rPr>
              <a:t> @</a:t>
            </a:r>
            <a:r>
              <a:rPr lang="en-GB" altLang="en-US" sz="1400" dirty="0" err="1">
                <a:solidFill>
                  <a:srgbClr val="FFFFFF"/>
                </a:solidFill>
                <a:latin typeface="Trebuchet MS" panose="020B0603020202020204" pitchFamily="34" charset="0"/>
              </a:rPr>
              <a:t>BAC_Education</a:t>
            </a:r>
            <a:r>
              <a:rPr lang="en-GB" altLang="en-US" sz="1400" dirty="0">
                <a:solidFill>
                  <a:srgbClr val="FFFFFF"/>
                </a:solidFill>
                <a:latin typeface="Trebuchet MS" panose="020B0603020202020204" pitchFamily="34" charset="0"/>
              </a:rPr>
              <a:t>   </a:t>
            </a:r>
            <a:r>
              <a:rPr lang="en-GB" altLang="en-US" sz="1400" b="1" dirty="0">
                <a:solidFill>
                  <a:srgbClr val="FFFFFF"/>
                </a:solidFill>
                <a:latin typeface="Trebuchet MS" panose="020B0603020202020204" pitchFamily="34" charset="0"/>
              </a:rPr>
              <a:t>Skype:</a:t>
            </a:r>
            <a:r>
              <a:rPr lang="en-GB" altLang="en-US" sz="1400" dirty="0">
                <a:solidFill>
                  <a:srgbClr val="FFFFFF"/>
                </a:solidFill>
                <a:latin typeface="Trebuchet MS" panose="020B0603020202020204" pitchFamily="34" charset="0"/>
              </a:rPr>
              <a:t> BAC-GB</a:t>
            </a:r>
          </a:p>
          <a:p>
            <a:pPr algn="ctr" eaLnBrk="0" fontAlgn="base" hangingPunct="0">
              <a:spcBef>
                <a:spcPct val="0"/>
              </a:spcBef>
              <a:spcAft>
                <a:spcPct val="0"/>
              </a:spcAft>
              <a:defRPr/>
            </a:pPr>
            <a:endParaRPr lang="en-US" sz="3200" dirty="0">
              <a:ln w="0"/>
              <a:gradFill flip="none" rotWithShape="1">
                <a:gsLst>
                  <a:gs pos="0">
                    <a:srgbClr val="FFFFFF">
                      <a:lumMod val="67000"/>
                    </a:srgbClr>
                  </a:gs>
                  <a:gs pos="61000">
                    <a:srgbClr val="FFFFFF">
                      <a:lumMod val="97000"/>
                      <a:lumOff val="3000"/>
                    </a:srgbClr>
                  </a:gs>
                  <a:gs pos="100000">
                    <a:srgbClr val="FFFFFF">
                      <a:lumMod val="60000"/>
                      <a:lumOff val="40000"/>
                    </a:srgbClr>
                  </a:gs>
                </a:gsLst>
                <a:lin ang="16200000" scaled="1"/>
                <a:tileRect/>
              </a:gradFill>
              <a:latin typeface="Trebuchet MS" panose="020B0603020202020204" pitchFamily="34" charset="0"/>
            </a:endParaRPr>
          </a:p>
        </p:txBody>
      </p:sp>
      <p:sp>
        <p:nvSpPr>
          <p:cNvPr id="12" name="object 15"/>
          <p:cNvSpPr>
            <a:spLocks noChangeArrowheads="1"/>
          </p:cNvSpPr>
          <p:nvPr/>
        </p:nvSpPr>
        <p:spPr bwMode="auto">
          <a:xfrm>
            <a:off x="5989984" y="-605960"/>
            <a:ext cx="6454428" cy="603740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 name="TextBox 6">
            <a:extLst>
              <a:ext uri="{FF2B5EF4-FFF2-40B4-BE49-F238E27FC236}">
                <a16:creationId xmlns:a16="http://schemas.microsoft.com/office/drawing/2014/main" id="{2981AC93-49F3-4DD0-874A-5A019B8315E2}"/>
              </a:ext>
            </a:extLst>
          </p:cNvPr>
          <p:cNvSpPr txBox="1"/>
          <p:nvPr/>
        </p:nvSpPr>
        <p:spPr>
          <a:xfrm>
            <a:off x="220656" y="3685596"/>
            <a:ext cx="4928743" cy="707886"/>
          </a:xfrm>
          <a:prstGeom prst="rect">
            <a:avLst/>
          </a:prstGeom>
          <a:noFill/>
        </p:spPr>
        <p:txBody>
          <a:bodyPr wrap="square" rtlCol="0">
            <a:spAutoFit/>
          </a:bodyPr>
          <a:lstStyle/>
          <a:p>
            <a:r>
              <a:rPr lang="en-GB" sz="4000" u="sng" dirty="0">
                <a:solidFill>
                  <a:schemeClr val="bg1"/>
                </a:solidFill>
                <a:latin typeface="Trebuchet MS" panose="020B0603020202020204" pitchFamily="34" charset="0"/>
              </a:rPr>
              <a:t>Inspection Guidance</a:t>
            </a:r>
          </a:p>
        </p:txBody>
      </p:sp>
    </p:spTree>
    <p:extLst>
      <p:ext uri="{BB962C8B-B14F-4D97-AF65-F5344CB8AC3E}">
        <p14:creationId xmlns:p14="http://schemas.microsoft.com/office/powerpoint/2010/main" val="2716454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2418</TotalTime>
  <Words>549</Words>
  <Application>Microsoft Office PowerPoint</Application>
  <PresentationFormat>Widescreen</PresentationFormat>
  <Paragraphs>37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Enjoy the inspection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 &amp; FAA Accreditation Processes</dc:title>
  <dc:creator>Rosie Fairfax</dc:creator>
  <cp:lastModifiedBy>Alexandra Carr</cp:lastModifiedBy>
  <cp:revision>138</cp:revision>
  <cp:lastPrinted>2016-07-19T10:47:03Z</cp:lastPrinted>
  <dcterms:created xsi:type="dcterms:W3CDTF">2016-07-18T16:09:45Z</dcterms:created>
  <dcterms:modified xsi:type="dcterms:W3CDTF">2017-09-21T13:41:00Z</dcterms:modified>
</cp:coreProperties>
</file>