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8" r:id="rId3"/>
    <p:sldId id="264" r:id="rId4"/>
    <p:sldId id="265" r:id="rId5"/>
    <p:sldId id="266" r:id="rId6"/>
    <p:sldId id="267" r:id="rId7"/>
    <p:sldId id="268" r:id="rId8"/>
    <p:sldId id="269" r:id="rId9"/>
    <p:sldId id="270" r:id="rId10"/>
    <p:sldId id="273" r:id="rId11"/>
    <p:sldId id="272" r:id="rId12"/>
    <p:sldId id="274" r:id="rId13"/>
    <p:sldId id="275" r:id="rId14"/>
    <p:sldId id="276" r:id="rId15"/>
    <p:sldId id="277"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E39"/>
    <a:srgbClr val="001848"/>
    <a:srgbClr val="1E368D"/>
    <a:srgbClr val="002060"/>
    <a:srgbClr val="20358C"/>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sorterViewPr>
    <p:cViewPr varScale="1">
      <p:scale>
        <a:sx n="1" d="1"/>
        <a:sy n="1" d="1"/>
      </p:scale>
      <p:origin x="0" y="-29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D557D-6856-4F71-871E-9393AD4B5AB7}" type="doc">
      <dgm:prSet loTypeId="urn:microsoft.com/office/officeart/2008/layout/VerticalCurvedList" loCatId="list" qsTypeId="urn:microsoft.com/office/officeart/2009/2/quickstyle/3d8" qsCatId="3D" csTypeId="urn:microsoft.com/office/officeart/2005/8/colors/accent5_4" csCatId="accent5" phldr="1"/>
      <dgm:spPr/>
      <dgm:t>
        <a:bodyPr/>
        <a:lstStyle/>
        <a:p>
          <a:endParaRPr lang="en-US"/>
        </a:p>
      </dgm:t>
    </dgm:pt>
    <dgm:pt modelId="{0E562B25-FB1D-4F93-B773-895AE36D6E7E}">
      <dgm:prSet phldrT="[Text]"/>
      <dgm:spPr>
        <a:solidFill>
          <a:srgbClr val="002060"/>
        </a:solidFill>
      </dgm:spPr>
      <dgm:t>
        <a:bodyPr/>
        <a:lstStyle/>
        <a:p>
          <a:r>
            <a:rPr lang="en-GB" dirty="0">
              <a:latin typeface="Trebuchet MS" panose="020B0603020202020204" pitchFamily="34" charset="0"/>
            </a:rPr>
            <a:t>Your inspection is arranged</a:t>
          </a:r>
          <a:endParaRPr lang="en-US" dirty="0">
            <a:latin typeface="Trebuchet MS" panose="020B0603020202020204" pitchFamily="34" charset="0"/>
          </a:endParaRPr>
        </a:p>
      </dgm:t>
    </dgm:pt>
    <dgm:pt modelId="{F7361D42-7F1E-4DED-9040-134E20A41658}" type="parTrans" cxnId="{8F247484-82D8-453F-8431-D587DC260600}">
      <dgm:prSet/>
      <dgm:spPr/>
      <dgm:t>
        <a:bodyPr/>
        <a:lstStyle/>
        <a:p>
          <a:endParaRPr lang="en-US"/>
        </a:p>
      </dgm:t>
    </dgm:pt>
    <dgm:pt modelId="{4710435F-8D35-45A7-8301-23C07B9C19E9}" type="sibTrans" cxnId="{8F247484-82D8-453F-8431-D587DC260600}">
      <dgm:prSet/>
      <dgm:spPr>
        <a:solidFill>
          <a:srgbClr val="002060"/>
        </a:solidFill>
      </dgm:spPr>
      <dgm:t>
        <a:bodyPr/>
        <a:lstStyle/>
        <a:p>
          <a:endParaRPr lang="en-US"/>
        </a:p>
      </dgm:t>
    </dgm:pt>
    <dgm:pt modelId="{9982EF11-6CED-42C5-991C-0CDD198B7A23}">
      <dgm:prSet phldrT="[Text]"/>
      <dgm:spPr>
        <a:solidFill>
          <a:srgbClr val="F09E39"/>
        </a:solidFill>
      </dgm:spPr>
      <dgm:t>
        <a:bodyPr/>
        <a:lstStyle/>
        <a:p>
          <a:r>
            <a:rPr lang="en-GB" dirty="0">
              <a:latin typeface="Trebuchet MS" panose="020B0603020202020204" pitchFamily="34" charset="0"/>
            </a:rPr>
            <a:t>You have read and completed all the necessary documentation</a:t>
          </a:r>
          <a:endParaRPr lang="en-US" dirty="0">
            <a:latin typeface="Trebuchet MS" panose="020B0603020202020204" pitchFamily="34" charset="0"/>
          </a:endParaRPr>
        </a:p>
      </dgm:t>
    </dgm:pt>
    <dgm:pt modelId="{9A15D493-8CC4-46A3-8FC7-A267933D0D79}" type="parTrans" cxnId="{DD91A795-4D01-4E10-B046-BFE219CB0927}">
      <dgm:prSet/>
      <dgm:spPr/>
      <dgm:t>
        <a:bodyPr/>
        <a:lstStyle/>
        <a:p>
          <a:endParaRPr lang="en-US"/>
        </a:p>
      </dgm:t>
    </dgm:pt>
    <dgm:pt modelId="{426518B6-FA76-432E-A1AA-5DAF599AD7F3}" type="sibTrans" cxnId="{DD91A795-4D01-4E10-B046-BFE219CB0927}">
      <dgm:prSet/>
      <dgm:spPr/>
      <dgm:t>
        <a:bodyPr/>
        <a:lstStyle/>
        <a:p>
          <a:endParaRPr lang="en-US"/>
        </a:p>
      </dgm:t>
    </dgm:pt>
    <dgm:pt modelId="{7555AE95-3724-40A7-8B68-192E42EF8D33}">
      <dgm:prSet phldrT="[Text]"/>
      <dgm:spPr>
        <a:solidFill>
          <a:srgbClr val="002060"/>
        </a:solidFill>
      </dgm:spPr>
      <dgm:t>
        <a:bodyPr/>
        <a:lstStyle/>
        <a:p>
          <a:r>
            <a:rPr lang="en-GB" dirty="0">
              <a:latin typeface="Trebuchet MS" panose="020B0603020202020204" pitchFamily="34" charset="0"/>
            </a:rPr>
            <a:t>You have been in contact with the Lead Inspector</a:t>
          </a:r>
          <a:endParaRPr lang="en-US" dirty="0">
            <a:latin typeface="Trebuchet MS" panose="020B0603020202020204" pitchFamily="34" charset="0"/>
          </a:endParaRPr>
        </a:p>
      </dgm:t>
    </dgm:pt>
    <dgm:pt modelId="{D9ED971D-436C-4EBD-8278-CF7D82073B0A}" type="parTrans" cxnId="{87C53821-DBC4-4B31-8250-B049C4C7B6E2}">
      <dgm:prSet/>
      <dgm:spPr/>
      <dgm:t>
        <a:bodyPr/>
        <a:lstStyle/>
        <a:p>
          <a:endParaRPr lang="en-US"/>
        </a:p>
      </dgm:t>
    </dgm:pt>
    <dgm:pt modelId="{3BEF8462-998D-437C-AC28-44DDCFCBD65D}" type="sibTrans" cxnId="{87C53821-DBC4-4B31-8250-B049C4C7B6E2}">
      <dgm:prSet/>
      <dgm:spPr/>
      <dgm:t>
        <a:bodyPr/>
        <a:lstStyle/>
        <a:p>
          <a:endParaRPr lang="en-US"/>
        </a:p>
      </dgm:t>
    </dgm:pt>
    <dgm:pt modelId="{BF563656-21F8-45FB-B1C2-31F69319AB50}">
      <dgm:prSet phldrT="[Text]"/>
      <dgm:spPr>
        <a:solidFill>
          <a:srgbClr val="F09E39"/>
        </a:solidFill>
      </dgm:spPr>
      <dgm:t>
        <a:bodyPr/>
        <a:lstStyle/>
        <a:p>
          <a:r>
            <a:rPr lang="en-GB" dirty="0">
              <a:latin typeface="Trebuchet MS" panose="020B0603020202020204" pitchFamily="34" charset="0"/>
            </a:rPr>
            <a:t>You know what will happen during the inspection </a:t>
          </a:r>
          <a:endParaRPr lang="en-US" dirty="0">
            <a:latin typeface="Trebuchet MS" panose="020B0603020202020204" pitchFamily="34" charset="0"/>
          </a:endParaRPr>
        </a:p>
      </dgm:t>
    </dgm:pt>
    <dgm:pt modelId="{874EDC2B-3837-468B-89AD-8A347DAD7F24}" type="parTrans" cxnId="{9143D87E-1D90-4A81-AFC9-98B8DF1FE58E}">
      <dgm:prSet/>
      <dgm:spPr/>
      <dgm:t>
        <a:bodyPr/>
        <a:lstStyle/>
        <a:p>
          <a:endParaRPr lang="en-US"/>
        </a:p>
      </dgm:t>
    </dgm:pt>
    <dgm:pt modelId="{914DC835-EADE-4A1D-8072-1D8893D78CB4}" type="sibTrans" cxnId="{9143D87E-1D90-4A81-AFC9-98B8DF1FE58E}">
      <dgm:prSet/>
      <dgm:spPr/>
      <dgm:t>
        <a:bodyPr/>
        <a:lstStyle/>
        <a:p>
          <a:endParaRPr lang="en-US"/>
        </a:p>
      </dgm:t>
    </dgm:pt>
    <dgm:pt modelId="{4CDE6EBD-8C7C-4A27-A434-DB85679F2D8E}">
      <dgm:prSet phldrT="[Text]"/>
      <dgm:spPr>
        <a:solidFill>
          <a:srgbClr val="002060"/>
        </a:solidFill>
      </dgm:spPr>
      <dgm:t>
        <a:bodyPr/>
        <a:lstStyle/>
        <a:p>
          <a:r>
            <a:rPr lang="en-GB" dirty="0">
              <a:latin typeface="Trebuchet MS" panose="020B0603020202020204" pitchFamily="34" charset="0"/>
            </a:rPr>
            <a:t>You know what to expect</a:t>
          </a:r>
          <a:endParaRPr lang="en-US" dirty="0">
            <a:latin typeface="Trebuchet MS" panose="020B0603020202020204" pitchFamily="34" charset="0"/>
          </a:endParaRPr>
        </a:p>
      </dgm:t>
    </dgm:pt>
    <dgm:pt modelId="{1B8265DA-B8BD-4CBB-B212-566DAC885AA6}" type="parTrans" cxnId="{68291E7A-A198-4980-BE74-AC3DCA9C6C04}">
      <dgm:prSet/>
      <dgm:spPr/>
      <dgm:t>
        <a:bodyPr/>
        <a:lstStyle/>
        <a:p>
          <a:endParaRPr lang="en-US"/>
        </a:p>
      </dgm:t>
    </dgm:pt>
    <dgm:pt modelId="{C4CF545A-8180-4106-8905-E7ABFF799AF2}" type="sibTrans" cxnId="{68291E7A-A198-4980-BE74-AC3DCA9C6C04}">
      <dgm:prSet/>
      <dgm:spPr/>
      <dgm:t>
        <a:bodyPr/>
        <a:lstStyle/>
        <a:p>
          <a:endParaRPr lang="en-US"/>
        </a:p>
      </dgm:t>
    </dgm:pt>
    <dgm:pt modelId="{86BD6AA5-5E0D-426B-A070-72C4658FF908}" type="pres">
      <dgm:prSet presAssocID="{5CED557D-6856-4F71-871E-9393AD4B5AB7}" presName="Name0" presStyleCnt="0">
        <dgm:presLayoutVars>
          <dgm:chMax val="7"/>
          <dgm:chPref val="7"/>
          <dgm:dir/>
        </dgm:presLayoutVars>
      </dgm:prSet>
      <dgm:spPr/>
    </dgm:pt>
    <dgm:pt modelId="{8D9048BD-64B7-42F9-8640-903023ED4B5B}" type="pres">
      <dgm:prSet presAssocID="{5CED557D-6856-4F71-871E-9393AD4B5AB7}" presName="Name1" presStyleCnt="0"/>
      <dgm:spPr/>
    </dgm:pt>
    <dgm:pt modelId="{A101BC00-6F22-4236-B4A5-2D65CBF1A908}" type="pres">
      <dgm:prSet presAssocID="{5CED557D-6856-4F71-871E-9393AD4B5AB7}" presName="cycle" presStyleCnt="0"/>
      <dgm:spPr/>
    </dgm:pt>
    <dgm:pt modelId="{3FA5CEF7-00A1-4868-BCC1-3F75AD8D8733}" type="pres">
      <dgm:prSet presAssocID="{5CED557D-6856-4F71-871E-9393AD4B5AB7}" presName="srcNode" presStyleLbl="node1" presStyleIdx="0" presStyleCnt="5"/>
      <dgm:spPr/>
    </dgm:pt>
    <dgm:pt modelId="{D5087FED-9A93-410D-ACE7-77EC32076141}" type="pres">
      <dgm:prSet presAssocID="{5CED557D-6856-4F71-871E-9393AD4B5AB7}" presName="conn" presStyleLbl="parChTrans1D2" presStyleIdx="0" presStyleCnt="1"/>
      <dgm:spPr/>
    </dgm:pt>
    <dgm:pt modelId="{BC08129A-11CD-418E-8468-D4E47A6C3C0B}" type="pres">
      <dgm:prSet presAssocID="{5CED557D-6856-4F71-871E-9393AD4B5AB7}" presName="extraNode" presStyleLbl="node1" presStyleIdx="0" presStyleCnt="5"/>
      <dgm:spPr/>
    </dgm:pt>
    <dgm:pt modelId="{D27245B4-F835-47CF-84E8-9E4F178608A8}" type="pres">
      <dgm:prSet presAssocID="{5CED557D-6856-4F71-871E-9393AD4B5AB7}" presName="dstNode" presStyleLbl="node1" presStyleIdx="0" presStyleCnt="5"/>
      <dgm:spPr/>
    </dgm:pt>
    <dgm:pt modelId="{F78D3CBE-DDA6-49EC-AD25-5D9ED3C1F4C8}" type="pres">
      <dgm:prSet presAssocID="{0E562B25-FB1D-4F93-B773-895AE36D6E7E}" presName="text_1" presStyleLbl="node1" presStyleIdx="0" presStyleCnt="5">
        <dgm:presLayoutVars>
          <dgm:bulletEnabled val="1"/>
        </dgm:presLayoutVars>
      </dgm:prSet>
      <dgm:spPr/>
    </dgm:pt>
    <dgm:pt modelId="{59B677E0-3559-4B0D-934B-CF18F9DCCE4F}" type="pres">
      <dgm:prSet presAssocID="{0E562B25-FB1D-4F93-B773-895AE36D6E7E}" presName="accent_1" presStyleCnt="0"/>
      <dgm:spPr/>
    </dgm:pt>
    <dgm:pt modelId="{F5D5A951-7E1F-4745-A6FF-26E1BE4E908E}" type="pres">
      <dgm:prSet presAssocID="{0E562B25-FB1D-4F93-B773-895AE36D6E7E}" presName="accentRepeatNode" presStyleLbl="solidFgAcc1" presStyleIdx="0" presStyleCnt="5"/>
      <dgm:spPr>
        <a:solidFill>
          <a:srgbClr val="F09E39"/>
        </a:solidFill>
      </dgm:spPr>
    </dgm:pt>
    <dgm:pt modelId="{A33BADCA-3498-418C-A4E6-B2E8A0A301E1}" type="pres">
      <dgm:prSet presAssocID="{9982EF11-6CED-42C5-991C-0CDD198B7A23}" presName="text_2" presStyleLbl="node1" presStyleIdx="1" presStyleCnt="5">
        <dgm:presLayoutVars>
          <dgm:bulletEnabled val="1"/>
        </dgm:presLayoutVars>
      </dgm:prSet>
      <dgm:spPr/>
    </dgm:pt>
    <dgm:pt modelId="{0AFB7D7D-E48B-4FA9-8AC6-3785D5D582FB}" type="pres">
      <dgm:prSet presAssocID="{9982EF11-6CED-42C5-991C-0CDD198B7A23}" presName="accent_2" presStyleCnt="0"/>
      <dgm:spPr/>
    </dgm:pt>
    <dgm:pt modelId="{7A0AA76B-C690-4325-8A4C-703229A19CD6}" type="pres">
      <dgm:prSet presAssocID="{9982EF11-6CED-42C5-991C-0CDD198B7A23}" presName="accentRepeatNode" presStyleLbl="solidFgAcc1" presStyleIdx="1" presStyleCnt="5"/>
      <dgm:spPr>
        <a:solidFill>
          <a:srgbClr val="F09E39"/>
        </a:solidFill>
      </dgm:spPr>
    </dgm:pt>
    <dgm:pt modelId="{F0385788-E526-4C53-BF84-79D6F3B33E14}" type="pres">
      <dgm:prSet presAssocID="{7555AE95-3724-40A7-8B68-192E42EF8D33}" presName="text_3" presStyleLbl="node1" presStyleIdx="2" presStyleCnt="5">
        <dgm:presLayoutVars>
          <dgm:bulletEnabled val="1"/>
        </dgm:presLayoutVars>
      </dgm:prSet>
      <dgm:spPr/>
    </dgm:pt>
    <dgm:pt modelId="{199B4E3F-30A7-4337-9EA0-8B8C825963A6}" type="pres">
      <dgm:prSet presAssocID="{7555AE95-3724-40A7-8B68-192E42EF8D33}" presName="accent_3" presStyleCnt="0"/>
      <dgm:spPr/>
    </dgm:pt>
    <dgm:pt modelId="{B5BB268C-4AAF-4872-AE1D-684038CA4E72}" type="pres">
      <dgm:prSet presAssocID="{7555AE95-3724-40A7-8B68-192E42EF8D33}" presName="accentRepeatNode" presStyleLbl="solidFgAcc1" presStyleIdx="2" presStyleCnt="5"/>
      <dgm:spPr>
        <a:solidFill>
          <a:srgbClr val="F09E39"/>
        </a:solidFill>
      </dgm:spPr>
    </dgm:pt>
    <dgm:pt modelId="{F1DF236D-5154-42DE-BCD3-A3B7B3D2274D}" type="pres">
      <dgm:prSet presAssocID="{BF563656-21F8-45FB-B1C2-31F69319AB50}" presName="text_4" presStyleLbl="node1" presStyleIdx="3" presStyleCnt="5">
        <dgm:presLayoutVars>
          <dgm:bulletEnabled val="1"/>
        </dgm:presLayoutVars>
      </dgm:prSet>
      <dgm:spPr/>
    </dgm:pt>
    <dgm:pt modelId="{8ED727E4-AC25-4A05-852B-826DF08FD80F}" type="pres">
      <dgm:prSet presAssocID="{BF563656-21F8-45FB-B1C2-31F69319AB50}" presName="accent_4" presStyleCnt="0"/>
      <dgm:spPr/>
    </dgm:pt>
    <dgm:pt modelId="{A3A10A7E-A5A4-42FF-9065-8A932F1B2C1D}" type="pres">
      <dgm:prSet presAssocID="{BF563656-21F8-45FB-B1C2-31F69319AB50}" presName="accentRepeatNode" presStyleLbl="solidFgAcc1" presStyleIdx="3" presStyleCnt="5"/>
      <dgm:spPr>
        <a:solidFill>
          <a:srgbClr val="F09E39"/>
        </a:solidFill>
      </dgm:spPr>
    </dgm:pt>
    <dgm:pt modelId="{0795EC7B-94AB-4A6A-85ED-3141478554D5}" type="pres">
      <dgm:prSet presAssocID="{4CDE6EBD-8C7C-4A27-A434-DB85679F2D8E}" presName="text_5" presStyleLbl="node1" presStyleIdx="4" presStyleCnt="5">
        <dgm:presLayoutVars>
          <dgm:bulletEnabled val="1"/>
        </dgm:presLayoutVars>
      </dgm:prSet>
      <dgm:spPr/>
    </dgm:pt>
    <dgm:pt modelId="{76BAA9EE-A267-479E-BC72-F810E3F55AA2}" type="pres">
      <dgm:prSet presAssocID="{4CDE6EBD-8C7C-4A27-A434-DB85679F2D8E}" presName="accent_5" presStyleCnt="0"/>
      <dgm:spPr/>
    </dgm:pt>
    <dgm:pt modelId="{4510005A-168B-4F5E-8AEE-7C4CAA916F34}" type="pres">
      <dgm:prSet presAssocID="{4CDE6EBD-8C7C-4A27-A434-DB85679F2D8E}" presName="accentRepeatNode" presStyleLbl="solidFgAcc1" presStyleIdx="4" presStyleCnt="5"/>
      <dgm:spPr>
        <a:solidFill>
          <a:srgbClr val="F09E39"/>
        </a:solidFill>
      </dgm:spPr>
    </dgm:pt>
  </dgm:ptLst>
  <dgm:cxnLst>
    <dgm:cxn modelId="{87C53821-DBC4-4B31-8250-B049C4C7B6E2}" srcId="{5CED557D-6856-4F71-871E-9393AD4B5AB7}" destId="{7555AE95-3724-40A7-8B68-192E42EF8D33}" srcOrd="2" destOrd="0" parTransId="{D9ED971D-436C-4EBD-8278-CF7D82073B0A}" sibTransId="{3BEF8462-998D-437C-AC28-44DDCFCBD65D}"/>
    <dgm:cxn modelId="{90D2FD22-3A4E-4E36-9AEF-B2FC9EB48DDD}" type="presOf" srcId="{5CED557D-6856-4F71-871E-9393AD4B5AB7}" destId="{86BD6AA5-5E0D-426B-A070-72C4658FF908}" srcOrd="0" destOrd="0" presId="urn:microsoft.com/office/officeart/2008/layout/VerticalCurvedList"/>
    <dgm:cxn modelId="{FB489564-73AB-4A1F-8A9D-79DC2E030526}" type="presOf" srcId="{7555AE95-3724-40A7-8B68-192E42EF8D33}" destId="{F0385788-E526-4C53-BF84-79D6F3B33E14}" srcOrd="0" destOrd="0" presId="urn:microsoft.com/office/officeart/2008/layout/VerticalCurvedList"/>
    <dgm:cxn modelId="{9F198F51-6737-4A8D-A3A9-2B06468CA7D5}" type="presOf" srcId="{4CDE6EBD-8C7C-4A27-A434-DB85679F2D8E}" destId="{0795EC7B-94AB-4A6A-85ED-3141478554D5}" srcOrd="0" destOrd="0" presId="urn:microsoft.com/office/officeart/2008/layout/VerticalCurvedList"/>
    <dgm:cxn modelId="{68291E7A-A198-4980-BE74-AC3DCA9C6C04}" srcId="{5CED557D-6856-4F71-871E-9393AD4B5AB7}" destId="{4CDE6EBD-8C7C-4A27-A434-DB85679F2D8E}" srcOrd="4" destOrd="0" parTransId="{1B8265DA-B8BD-4CBB-B212-566DAC885AA6}" sibTransId="{C4CF545A-8180-4106-8905-E7ABFF799AF2}"/>
    <dgm:cxn modelId="{9143D87E-1D90-4A81-AFC9-98B8DF1FE58E}" srcId="{5CED557D-6856-4F71-871E-9393AD4B5AB7}" destId="{BF563656-21F8-45FB-B1C2-31F69319AB50}" srcOrd="3" destOrd="0" parTransId="{874EDC2B-3837-468B-89AD-8A347DAD7F24}" sibTransId="{914DC835-EADE-4A1D-8072-1D8893D78CB4}"/>
    <dgm:cxn modelId="{8F247484-82D8-453F-8431-D587DC260600}" srcId="{5CED557D-6856-4F71-871E-9393AD4B5AB7}" destId="{0E562B25-FB1D-4F93-B773-895AE36D6E7E}" srcOrd="0" destOrd="0" parTransId="{F7361D42-7F1E-4DED-9040-134E20A41658}" sibTransId="{4710435F-8D35-45A7-8301-23C07B9C19E9}"/>
    <dgm:cxn modelId="{DD91A795-4D01-4E10-B046-BFE219CB0927}" srcId="{5CED557D-6856-4F71-871E-9393AD4B5AB7}" destId="{9982EF11-6CED-42C5-991C-0CDD198B7A23}" srcOrd="1" destOrd="0" parTransId="{9A15D493-8CC4-46A3-8FC7-A267933D0D79}" sibTransId="{426518B6-FA76-432E-A1AA-5DAF599AD7F3}"/>
    <dgm:cxn modelId="{497E319B-866E-47EA-A321-3D9C668B48F4}" type="presOf" srcId="{9982EF11-6CED-42C5-991C-0CDD198B7A23}" destId="{A33BADCA-3498-418C-A4E6-B2E8A0A301E1}" srcOrd="0" destOrd="0" presId="urn:microsoft.com/office/officeart/2008/layout/VerticalCurvedList"/>
    <dgm:cxn modelId="{8675CAA5-5894-4ACE-8DD8-99B013E35487}" type="presOf" srcId="{BF563656-21F8-45FB-B1C2-31F69319AB50}" destId="{F1DF236D-5154-42DE-BCD3-A3B7B3D2274D}" srcOrd="0" destOrd="0" presId="urn:microsoft.com/office/officeart/2008/layout/VerticalCurvedList"/>
    <dgm:cxn modelId="{A13594BF-0CFC-4B85-8481-741FB7F2716B}" type="presOf" srcId="{0E562B25-FB1D-4F93-B773-895AE36D6E7E}" destId="{F78D3CBE-DDA6-49EC-AD25-5D9ED3C1F4C8}" srcOrd="0" destOrd="0" presId="urn:microsoft.com/office/officeart/2008/layout/VerticalCurvedList"/>
    <dgm:cxn modelId="{5A5B1BEB-F33F-4C9C-92DB-74E258EADFF9}" type="presOf" srcId="{4710435F-8D35-45A7-8301-23C07B9C19E9}" destId="{D5087FED-9A93-410D-ACE7-77EC32076141}" srcOrd="0" destOrd="0" presId="urn:microsoft.com/office/officeart/2008/layout/VerticalCurvedList"/>
    <dgm:cxn modelId="{C21CADE8-2BFF-44FD-AE71-1228BCCABFF8}" type="presParOf" srcId="{86BD6AA5-5E0D-426B-A070-72C4658FF908}" destId="{8D9048BD-64B7-42F9-8640-903023ED4B5B}" srcOrd="0" destOrd="0" presId="urn:microsoft.com/office/officeart/2008/layout/VerticalCurvedList"/>
    <dgm:cxn modelId="{63BA4756-D512-4215-B2C6-80D40D62EE53}" type="presParOf" srcId="{8D9048BD-64B7-42F9-8640-903023ED4B5B}" destId="{A101BC00-6F22-4236-B4A5-2D65CBF1A908}" srcOrd="0" destOrd="0" presId="urn:microsoft.com/office/officeart/2008/layout/VerticalCurvedList"/>
    <dgm:cxn modelId="{A3DC706C-5471-4547-A2F3-3F4F980FF29B}" type="presParOf" srcId="{A101BC00-6F22-4236-B4A5-2D65CBF1A908}" destId="{3FA5CEF7-00A1-4868-BCC1-3F75AD8D8733}" srcOrd="0" destOrd="0" presId="urn:microsoft.com/office/officeart/2008/layout/VerticalCurvedList"/>
    <dgm:cxn modelId="{872F82B7-CF7A-40BF-A167-0860B2FA006A}" type="presParOf" srcId="{A101BC00-6F22-4236-B4A5-2D65CBF1A908}" destId="{D5087FED-9A93-410D-ACE7-77EC32076141}" srcOrd="1" destOrd="0" presId="urn:microsoft.com/office/officeart/2008/layout/VerticalCurvedList"/>
    <dgm:cxn modelId="{84311E54-9A63-4D70-A76F-DBE763964742}" type="presParOf" srcId="{A101BC00-6F22-4236-B4A5-2D65CBF1A908}" destId="{BC08129A-11CD-418E-8468-D4E47A6C3C0B}" srcOrd="2" destOrd="0" presId="urn:microsoft.com/office/officeart/2008/layout/VerticalCurvedList"/>
    <dgm:cxn modelId="{61DEB071-91EB-4A40-816B-A75D07329FB6}" type="presParOf" srcId="{A101BC00-6F22-4236-B4A5-2D65CBF1A908}" destId="{D27245B4-F835-47CF-84E8-9E4F178608A8}" srcOrd="3" destOrd="0" presId="urn:microsoft.com/office/officeart/2008/layout/VerticalCurvedList"/>
    <dgm:cxn modelId="{250775EA-1A10-454B-BD9A-0E8A1EAFBED5}" type="presParOf" srcId="{8D9048BD-64B7-42F9-8640-903023ED4B5B}" destId="{F78D3CBE-DDA6-49EC-AD25-5D9ED3C1F4C8}" srcOrd="1" destOrd="0" presId="urn:microsoft.com/office/officeart/2008/layout/VerticalCurvedList"/>
    <dgm:cxn modelId="{88891CDF-4DEE-4278-9812-29F199F141ED}" type="presParOf" srcId="{8D9048BD-64B7-42F9-8640-903023ED4B5B}" destId="{59B677E0-3559-4B0D-934B-CF18F9DCCE4F}" srcOrd="2" destOrd="0" presId="urn:microsoft.com/office/officeart/2008/layout/VerticalCurvedList"/>
    <dgm:cxn modelId="{5EE24C1A-B12E-4D53-9046-9204AF121817}" type="presParOf" srcId="{59B677E0-3559-4B0D-934B-CF18F9DCCE4F}" destId="{F5D5A951-7E1F-4745-A6FF-26E1BE4E908E}" srcOrd="0" destOrd="0" presId="urn:microsoft.com/office/officeart/2008/layout/VerticalCurvedList"/>
    <dgm:cxn modelId="{213120D0-B5D7-443F-9994-88D378637BB1}" type="presParOf" srcId="{8D9048BD-64B7-42F9-8640-903023ED4B5B}" destId="{A33BADCA-3498-418C-A4E6-B2E8A0A301E1}" srcOrd="3" destOrd="0" presId="urn:microsoft.com/office/officeart/2008/layout/VerticalCurvedList"/>
    <dgm:cxn modelId="{F06467EC-49FB-44D0-AEA6-335C67270DAC}" type="presParOf" srcId="{8D9048BD-64B7-42F9-8640-903023ED4B5B}" destId="{0AFB7D7D-E48B-4FA9-8AC6-3785D5D582FB}" srcOrd="4" destOrd="0" presId="urn:microsoft.com/office/officeart/2008/layout/VerticalCurvedList"/>
    <dgm:cxn modelId="{AA4275C6-3FAF-483E-AAA7-71FB0ECBAD2C}" type="presParOf" srcId="{0AFB7D7D-E48B-4FA9-8AC6-3785D5D582FB}" destId="{7A0AA76B-C690-4325-8A4C-703229A19CD6}" srcOrd="0" destOrd="0" presId="urn:microsoft.com/office/officeart/2008/layout/VerticalCurvedList"/>
    <dgm:cxn modelId="{1402270D-1EE6-4868-8E41-249FBE2EE9A1}" type="presParOf" srcId="{8D9048BD-64B7-42F9-8640-903023ED4B5B}" destId="{F0385788-E526-4C53-BF84-79D6F3B33E14}" srcOrd="5" destOrd="0" presId="urn:microsoft.com/office/officeart/2008/layout/VerticalCurvedList"/>
    <dgm:cxn modelId="{0242C215-B38C-4CD0-8B4D-C07B521DD7A6}" type="presParOf" srcId="{8D9048BD-64B7-42F9-8640-903023ED4B5B}" destId="{199B4E3F-30A7-4337-9EA0-8B8C825963A6}" srcOrd="6" destOrd="0" presId="urn:microsoft.com/office/officeart/2008/layout/VerticalCurvedList"/>
    <dgm:cxn modelId="{B6E15B75-084B-4008-8D1B-CED0B613F6AA}" type="presParOf" srcId="{199B4E3F-30A7-4337-9EA0-8B8C825963A6}" destId="{B5BB268C-4AAF-4872-AE1D-684038CA4E72}" srcOrd="0" destOrd="0" presId="urn:microsoft.com/office/officeart/2008/layout/VerticalCurvedList"/>
    <dgm:cxn modelId="{615D4D2B-2F78-4574-AF92-B43F2D0A6BAF}" type="presParOf" srcId="{8D9048BD-64B7-42F9-8640-903023ED4B5B}" destId="{F1DF236D-5154-42DE-BCD3-A3B7B3D2274D}" srcOrd="7" destOrd="0" presId="urn:microsoft.com/office/officeart/2008/layout/VerticalCurvedList"/>
    <dgm:cxn modelId="{9F6547C0-F01B-4648-AC26-69AFAB87AFDB}" type="presParOf" srcId="{8D9048BD-64B7-42F9-8640-903023ED4B5B}" destId="{8ED727E4-AC25-4A05-852B-826DF08FD80F}" srcOrd="8" destOrd="0" presId="urn:microsoft.com/office/officeart/2008/layout/VerticalCurvedList"/>
    <dgm:cxn modelId="{ABB7A9FF-CE0F-46C9-872C-1343A4D6F144}" type="presParOf" srcId="{8ED727E4-AC25-4A05-852B-826DF08FD80F}" destId="{A3A10A7E-A5A4-42FF-9065-8A932F1B2C1D}" srcOrd="0" destOrd="0" presId="urn:microsoft.com/office/officeart/2008/layout/VerticalCurvedList"/>
    <dgm:cxn modelId="{F9A5FD6D-00C4-4F15-A07E-9C117345F453}" type="presParOf" srcId="{8D9048BD-64B7-42F9-8640-903023ED4B5B}" destId="{0795EC7B-94AB-4A6A-85ED-3141478554D5}" srcOrd="9" destOrd="0" presId="urn:microsoft.com/office/officeart/2008/layout/VerticalCurvedList"/>
    <dgm:cxn modelId="{60962EB3-ED62-4ADE-B307-69AD4D45661B}" type="presParOf" srcId="{8D9048BD-64B7-42F9-8640-903023ED4B5B}" destId="{76BAA9EE-A267-479E-BC72-F810E3F55AA2}" srcOrd="10" destOrd="0" presId="urn:microsoft.com/office/officeart/2008/layout/VerticalCurvedList"/>
    <dgm:cxn modelId="{EFEE16EF-9E60-4F24-AEAE-8E9385C43A70}" type="presParOf" srcId="{76BAA9EE-A267-479E-BC72-F810E3F55AA2}" destId="{4510005A-168B-4F5E-8AEE-7C4CAA916F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87FED-9A93-410D-ACE7-77EC32076141}">
      <dsp:nvSpPr>
        <dsp:cNvPr id="0" name=""/>
        <dsp:cNvSpPr/>
      </dsp:nvSpPr>
      <dsp:spPr>
        <a:xfrm>
          <a:off x="-5216372" y="-798974"/>
          <a:ext cx="6211751" cy="6211751"/>
        </a:xfrm>
        <a:prstGeom prst="blockArc">
          <a:avLst>
            <a:gd name="adj1" fmla="val 18900000"/>
            <a:gd name="adj2" fmla="val 2700000"/>
            <a:gd name="adj3" fmla="val 348"/>
          </a:avLst>
        </a:prstGeom>
        <a:solidFill>
          <a:srgbClr val="002060"/>
        </a:solidFill>
        <a:ln w="12700" cap="flat" cmpd="sng" algn="ctr">
          <a:solidFill>
            <a:schemeClr val="accent5">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78D3CBE-DDA6-49EC-AD25-5D9ED3C1F4C8}">
      <dsp:nvSpPr>
        <dsp:cNvPr id="0" name=""/>
        <dsp:cNvSpPr/>
      </dsp:nvSpPr>
      <dsp:spPr>
        <a:xfrm>
          <a:off x="435343" y="288270"/>
          <a:ext cx="10726140" cy="576909"/>
        </a:xfrm>
        <a:prstGeom prst="rect">
          <a:avLst/>
        </a:prstGeom>
        <a:solidFill>
          <a:srgbClr val="002060"/>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92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dirty="0">
              <a:latin typeface="Trebuchet MS" panose="020B0603020202020204" pitchFamily="34" charset="0"/>
            </a:rPr>
            <a:t>Your inspection is arranged</a:t>
          </a:r>
          <a:endParaRPr lang="en-US" sz="2700" kern="1200" dirty="0">
            <a:latin typeface="Trebuchet MS" panose="020B0603020202020204" pitchFamily="34" charset="0"/>
          </a:endParaRPr>
        </a:p>
      </dsp:txBody>
      <dsp:txXfrm>
        <a:off x="435343" y="288270"/>
        <a:ext cx="10726140" cy="576909"/>
      </dsp:txXfrm>
    </dsp:sp>
    <dsp:sp modelId="{F5D5A951-7E1F-4745-A6FF-26E1BE4E908E}">
      <dsp:nvSpPr>
        <dsp:cNvPr id="0" name=""/>
        <dsp:cNvSpPr/>
      </dsp:nvSpPr>
      <dsp:spPr>
        <a:xfrm>
          <a:off x="74774" y="216156"/>
          <a:ext cx="721137" cy="721137"/>
        </a:xfrm>
        <a:prstGeom prst="ellipse">
          <a:avLst/>
        </a:prstGeom>
        <a:solidFill>
          <a:srgbClr val="F09E39"/>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A33BADCA-3498-418C-A4E6-B2E8A0A301E1}">
      <dsp:nvSpPr>
        <dsp:cNvPr id="0" name=""/>
        <dsp:cNvSpPr/>
      </dsp:nvSpPr>
      <dsp:spPr>
        <a:xfrm>
          <a:off x="848740" y="1153358"/>
          <a:ext cx="10312743" cy="576909"/>
        </a:xfrm>
        <a:prstGeom prst="rect">
          <a:avLst/>
        </a:prstGeom>
        <a:solidFill>
          <a:srgbClr val="F09E39"/>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92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dirty="0">
              <a:latin typeface="Trebuchet MS" panose="020B0603020202020204" pitchFamily="34" charset="0"/>
            </a:rPr>
            <a:t>You have read and completed all the necessary documentation</a:t>
          </a:r>
          <a:endParaRPr lang="en-US" sz="2700" kern="1200" dirty="0">
            <a:latin typeface="Trebuchet MS" panose="020B0603020202020204" pitchFamily="34" charset="0"/>
          </a:endParaRPr>
        </a:p>
      </dsp:txBody>
      <dsp:txXfrm>
        <a:off x="848740" y="1153358"/>
        <a:ext cx="10312743" cy="576909"/>
      </dsp:txXfrm>
    </dsp:sp>
    <dsp:sp modelId="{7A0AA76B-C690-4325-8A4C-703229A19CD6}">
      <dsp:nvSpPr>
        <dsp:cNvPr id="0" name=""/>
        <dsp:cNvSpPr/>
      </dsp:nvSpPr>
      <dsp:spPr>
        <a:xfrm>
          <a:off x="488171" y="1081244"/>
          <a:ext cx="721137" cy="721137"/>
        </a:xfrm>
        <a:prstGeom prst="ellipse">
          <a:avLst/>
        </a:prstGeom>
        <a:solidFill>
          <a:srgbClr val="F09E39"/>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F0385788-E526-4C53-BF84-79D6F3B33E14}">
      <dsp:nvSpPr>
        <dsp:cNvPr id="0" name=""/>
        <dsp:cNvSpPr/>
      </dsp:nvSpPr>
      <dsp:spPr>
        <a:xfrm>
          <a:off x="975619" y="2018446"/>
          <a:ext cx="10185864" cy="576909"/>
        </a:xfrm>
        <a:prstGeom prst="rect">
          <a:avLst/>
        </a:prstGeom>
        <a:solidFill>
          <a:srgbClr val="002060"/>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92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dirty="0">
              <a:latin typeface="Trebuchet MS" panose="020B0603020202020204" pitchFamily="34" charset="0"/>
            </a:rPr>
            <a:t>You have been in contact with the Lead Inspector</a:t>
          </a:r>
          <a:endParaRPr lang="en-US" sz="2700" kern="1200" dirty="0">
            <a:latin typeface="Trebuchet MS" panose="020B0603020202020204" pitchFamily="34" charset="0"/>
          </a:endParaRPr>
        </a:p>
      </dsp:txBody>
      <dsp:txXfrm>
        <a:off x="975619" y="2018446"/>
        <a:ext cx="10185864" cy="576909"/>
      </dsp:txXfrm>
    </dsp:sp>
    <dsp:sp modelId="{B5BB268C-4AAF-4872-AE1D-684038CA4E72}">
      <dsp:nvSpPr>
        <dsp:cNvPr id="0" name=""/>
        <dsp:cNvSpPr/>
      </dsp:nvSpPr>
      <dsp:spPr>
        <a:xfrm>
          <a:off x="615050" y="1946332"/>
          <a:ext cx="721137" cy="721137"/>
        </a:xfrm>
        <a:prstGeom prst="ellipse">
          <a:avLst/>
        </a:prstGeom>
        <a:solidFill>
          <a:srgbClr val="F09E39"/>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F1DF236D-5154-42DE-BCD3-A3B7B3D2274D}">
      <dsp:nvSpPr>
        <dsp:cNvPr id="0" name=""/>
        <dsp:cNvSpPr/>
      </dsp:nvSpPr>
      <dsp:spPr>
        <a:xfrm>
          <a:off x="848740" y="2883534"/>
          <a:ext cx="10312743" cy="576909"/>
        </a:xfrm>
        <a:prstGeom prst="rect">
          <a:avLst/>
        </a:prstGeom>
        <a:solidFill>
          <a:srgbClr val="F09E39"/>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92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dirty="0">
              <a:latin typeface="Trebuchet MS" panose="020B0603020202020204" pitchFamily="34" charset="0"/>
            </a:rPr>
            <a:t>You know what will happen during the inspection </a:t>
          </a:r>
          <a:endParaRPr lang="en-US" sz="2700" kern="1200" dirty="0">
            <a:latin typeface="Trebuchet MS" panose="020B0603020202020204" pitchFamily="34" charset="0"/>
          </a:endParaRPr>
        </a:p>
      </dsp:txBody>
      <dsp:txXfrm>
        <a:off x="848740" y="2883534"/>
        <a:ext cx="10312743" cy="576909"/>
      </dsp:txXfrm>
    </dsp:sp>
    <dsp:sp modelId="{A3A10A7E-A5A4-42FF-9065-8A932F1B2C1D}">
      <dsp:nvSpPr>
        <dsp:cNvPr id="0" name=""/>
        <dsp:cNvSpPr/>
      </dsp:nvSpPr>
      <dsp:spPr>
        <a:xfrm>
          <a:off x="488171" y="2811420"/>
          <a:ext cx="721137" cy="721137"/>
        </a:xfrm>
        <a:prstGeom prst="ellipse">
          <a:avLst/>
        </a:prstGeom>
        <a:solidFill>
          <a:srgbClr val="F09E39"/>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0795EC7B-94AB-4A6A-85ED-3141478554D5}">
      <dsp:nvSpPr>
        <dsp:cNvPr id="0" name=""/>
        <dsp:cNvSpPr/>
      </dsp:nvSpPr>
      <dsp:spPr>
        <a:xfrm>
          <a:off x="435343" y="3748622"/>
          <a:ext cx="10726140" cy="576909"/>
        </a:xfrm>
        <a:prstGeom prst="rect">
          <a:avLst/>
        </a:prstGeom>
        <a:solidFill>
          <a:srgbClr val="002060"/>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92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kern="1200" dirty="0">
              <a:latin typeface="Trebuchet MS" panose="020B0603020202020204" pitchFamily="34" charset="0"/>
            </a:rPr>
            <a:t>You know what to expect</a:t>
          </a:r>
          <a:endParaRPr lang="en-US" sz="2700" kern="1200" dirty="0">
            <a:latin typeface="Trebuchet MS" panose="020B0603020202020204" pitchFamily="34" charset="0"/>
          </a:endParaRPr>
        </a:p>
      </dsp:txBody>
      <dsp:txXfrm>
        <a:off x="435343" y="3748622"/>
        <a:ext cx="10726140" cy="576909"/>
      </dsp:txXfrm>
    </dsp:sp>
    <dsp:sp modelId="{4510005A-168B-4F5E-8AEE-7C4CAA916F34}">
      <dsp:nvSpPr>
        <dsp:cNvPr id="0" name=""/>
        <dsp:cNvSpPr/>
      </dsp:nvSpPr>
      <dsp:spPr>
        <a:xfrm>
          <a:off x="74774" y="3676508"/>
          <a:ext cx="721137" cy="721137"/>
        </a:xfrm>
        <a:prstGeom prst="ellipse">
          <a:avLst/>
        </a:prstGeom>
        <a:solidFill>
          <a:srgbClr val="F09E39"/>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F411449-82E3-4FB3-91D2-EF5A0D97E761}" type="datetimeFigureOut">
              <a:rPr lang="en-GB" smtClean="0"/>
              <a:t>05/09/2017</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1172970-B15A-48C1-BCC2-97C6C3027C5E}" type="slidenum">
              <a:rPr lang="en-GB" smtClean="0"/>
              <a:t>‹#›</a:t>
            </a:fld>
            <a:endParaRPr lang="en-GB" dirty="0"/>
          </a:p>
        </p:txBody>
      </p:sp>
    </p:spTree>
    <p:extLst>
      <p:ext uri="{BB962C8B-B14F-4D97-AF65-F5344CB8AC3E}">
        <p14:creationId xmlns:p14="http://schemas.microsoft.com/office/powerpoint/2010/main" val="105335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749A932-328E-445E-AF3F-FCA0955AA8EA}"/>
              </a:ext>
            </a:extLst>
          </p:cNvPr>
          <p:cNvSpPr>
            <a:spLocks noGrp="1" noRot="1" noChangeAspect="1" noChangeArrowheads="1" noTextEdit="1"/>
          </p:cNvSpPr>
          <p:nvPr>
            <p:ph type="sldImg"/>
          </p:nvPr>
        </p:nvSpPr>
        <p:spPr>
          <a:xfrm>
            <a:off x="90488" y="744538"/>
            <a:ext cx="6616700" cy="3722687"/>
          </a:xfrm>
          <a:ln/>
        </p:spPr>
      </p:sp>
      <p:sp>
        <p:nvSpPr>
          <p:cNvPr id="16387" name="Rectangle 3">
            <a:extLst>
              <a:ext uri="{FF2B5EF4-FFF2-40B4-BE49-F238E27FC236}">
                <a16:creationId xmlns:a16="http://schemas.microsoft.com/office/drawing/2014/main" id="{61B9A411-FB97-4A33-B868-431C9837741F}"/>
              </a:ext>
            </a:extLst>
          </p:cNvPr>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427679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7CBA4AF-FD71-41CA-BACC-D8AA26236971}"/>
              </a:ext>
            </a:extLst>
          </p:cNvPr>
          <p:cNvSpPr>
            <a:spLocks noGrp="1" noRot="1" noChangeAspect="1" noChangeArrowheads="1" noTextEdit="1"/>
          </p:cNvSpPr>
          <p:nvPr>
            <p:ph type="sldImg"/>
          </p:nvPr>
        </p:nvSpPr>
        <p:spPr>
          <a:xfrm>
            <a:off x="90488" y="744538"/>
            <a:ext cx="6616700" cy="3722687"/>
          </a:xfrm>
          <a:ln/>
        </p:spPr>
      </p:sp>
      <p:sp>
        <p:nvSpPr>
          <p:cNvPr id="18435" name="Rectangle 3">
            <a:extLst>
              <a:ext uri="{FF2B5EF4-FFF2-40B4-BE49-F238E27FC236}">
                <a16:creationId xmlns:a16="http://schemas.microsoft.com/office/drawing/2014/main" id="{D6464300-9673-420E-8040-C1707EE465AE}"/>
              </a:ext>
            </a:extLst>
          </p:cNvPr>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13285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A22550E-22EB-44EC-99E9-F85930116D45}"/>
              </a:ext>
            </a:extLst>
          </p:cNvPr>
          <p:cNvSpPr>
            <a:spLocks noGrp="1" noRot="1" noChangeAspect="1" noChangeArrowheads="1" noTextEdit="1"/>
          </p:cNvSpPr>
          <p:nvPr>
            <p:ph type="sldImg"/>
          </p:nvPr>
        </p:nvSpPr>
        <p:spPr>
          <a:xfrm>
            <a:off x="90488" y="744538"/>
            <a:ext cx="6616700" cy="3722687"/>
          </a:xfrm>
          <a:ln/>
        </p:spPr>
      </p:sp>
      <p:sp>
        <p:nvSpPr>
          <p:cNvPr id="20483" name="Rectangle 3">
            <a:extLst>
              <a:ext uri="{FF2B5EF4-FFF2-40B4-BE49-F238E27FC236}">
                <a16:creationId xmlns:a16="http://schemas.microsoft.com/office/drawing/2014/main" id="{E34E6988-6CFC-44BE-B92F-98F6E3543F18}"/>
              </a:ext>
            </a:extLst>
          </p:cNvPr>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22034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C87C661-A3C9-4AD0-A7C5-A33CCB1B061C}"/>
              </a:ext>
            </a:extLst>
          </p:cNvPr>
          <p:cNvSpPr>
            <a:spLocks noGrp="1" noRot="1" noChangeAspect="1" noChangeArrowheads="1" noTextEdit="1"/>
          </p:cNvSpPr>
          <p:nvPr>
            <p:ph type="sldImg"/>
          </p:nvPr>
        </p:nvSpPr>
        <p:spPr>
          <a:xfrm>
            <a:off x="90488" y="744538"/>
            <a:ext cx="6616700" cy="3722687"/>
          </a:xfrm>
          <a:ln/>
        </p:spPr>
      </p:sp>
      <p:sp>
        <p:nvSpPr>
          <p:cNvPr id="22531" name="Rectangle 3">
            <a:extLst>
              <a:ext uri="{FF2B5EF4-FFF2-40B4-BE49-F238E27FC236}">
                <a16:creationId xmlns:a16="http://schemas.microsoft.com/office/drawing/2014/main" id="{778CF1E3-207F-4190-978B-2DE175C1673C}"/>
              </a:ext>
            </a:extLst>
          </p:cNvPr>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74923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198715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288365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199424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42622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247167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348816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378764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163837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69153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11606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E3FCDB-292D-4DD7-8E2B-99181CF3CDDD}" type="datetimeFigureOut">
              <a:rPr lang="en-GB" smtClean="0"/>
              <a:t>05/09/2017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73AD02-9087-4522-8430-D6AFE72DB55E}" type="slidenum">
              <a:rPr lang="en-GB" smtClean="0"/>
              <a:t>‹#›</a:t>
            </a:fld>
            <a:endParaRPr lang="en-GB" dirty="0"/>
          </a:p>
        </p:txBody>
      </p:sp>
    </p:spTree>
    <p:extLst>
      <p:ext uri="{BB962C8B-B14F-4D97-AF65-F5344CB8AC3E}">
        <p14:creationId xmlns:p14="http://schemas.microsoft.com/office/powerpoint/2010/main" val="283912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3FCDB-292D-4DD7-8E2B-99181CF3CDDD}" type="datetimeFigureOut">
              <a:rPr lang="en-GB" smtClean="0"/>
              <a:t>05/09/2017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3AD02-9087-4522-8430-D6AFE72DB55E}" type="slidenum">
              <a:rPr lang="en-GB" smtClean="0"/>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rcRect b="10526"/>
          <a:stretch>
            <a:fillRect/>
          </a:stretch>
        </p:blipFill>
        <p:spPr bwMode="auto">
          <a:xfrm>
            <a:off x="9900461" y="246511"/>
            <a:ext cx="1961556" cy="112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rot="5400000">
            <a:off x="5894001" y="420664"/>
            <a:ext cx="543339" cy="12331338"/>
          </a:xfrm>
          <a:prstGeom prst="rect">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Tree>
    <p:extLst>
      <p:ext uri="{BB962C8B-B14F-4D97-AF65-F5344CB8AC3E}">
        <p14:creationId xmlns:p14="http://schemas.microsoft.com/office/powerpoint/2010/main" val="126259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277091" y="3575679"/>
            <a:ext cx="12721503" cy="3422072"/>
          </a:xfrm>
          <a:prstGeom prst="rect">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0526"/>
          <a:stretch>
            <a:fillRect/>
          </a:stretch>
        </p:blipFill>
        <p:spPr bwMode="auto">
          <a:xfrm>
            <a:off x="220656" y="228332"/>
            <a:ext cx="2021541" cy="116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231426" y="5598174"/>
            <a:ext cx="9294532" cy="1077218"/>
          </a:xfrm>
          <a:prstGeom prst="rect">
            <a:avLst/>
          </a:prstGeom>
          <a:noFill/>
        </p:spPr>
        <p:txBody>
          <a:bodyPr wrap="none">
            <a:spAutoFit/>
          </a:bodyPr>
          <a:lstStyle/>
          <a:p>
            <a:pPr algn="ctr" eaLnBrk="0" fontAlgn="base" hangingPunct="0">
              <a:spcBef>
                <a:spcPct val="0"/>
              </a:spcBef>
              <a:spcAft>
                <a:spcPct val="0"/>
              </a:spcAft>
              <a:defRPr/>
            </a:pPr>
            <a:r>
              <a:rPr lang="en-GB" sz="3200" dirty="0">
                <a:ln w="0"/>
                <a:gradFill flip="none" rotWithShape="1">
                  <a:gsLst>
                    <a:gs pos="0">
                      <a:srgbClr val="FFFFFF">
                        <a:lumMod val="67000"/>
                      </a:srgbClr>
                    </a:gs>
                    <a:gs pos="48000">
                      <a:srgbClr val="FFFFFF">
                        <a:lumMod val="97000"/>
                        <a:lumOff val="3000"/>
                      </a:srgbClr>
                    </a:gs>
                    <a:gs pos="100000">
                      <a:srgbClr val="FFFFFF">
                        <a:lumMod val="60000"/>
                        <a:lumOff val="40000"/>
                      </a:srgbClr>
                    </a:gs>
                  </a:gsLst>
                  <a:lin ang="16200000" scaled="1"/>
                  <a:tileRect/>
                </a:gradFill>
                <a:effectLst>
                  <a:outerShdw blurRad="50800" dist="38100" dir="5400000" algn="t" rotWithShape="0">
                    <a:srgbClr val="FFFFFF"/>
                  </a:outerShdw>
                </a:effectLst>
                <a:latin typeface="Trebuchet MS" panose="020B0603020202020204" pitchFamily="34" charset="0"/>
              </a:rPr>
              <a:t>  BRITISH ACCREDITATION COUNCIL</a:t>
            </a:r>
            <a:br>
              <a:rPr lang="en-GB" sz="3200" dirty="0">
                <a:ln w="0"/>
                <a:gradFill>
                  <a:gsLst>
                    <a:gs pos="21000">
                      <a:srgbClr val="53575C"/>
                    </a:gs>
                    <a:gs pos="88000">
                      <a:srgbClr val="C5C7CA"/>
                    </a:gs>
                  </a:gsLst>
                  <a:lin ang="5400000"/>
                </a:gradFill>
                <a:latin typeface="Trebuchet MS" panose="020B0603020202020204" pitchFamily="34" charset="0"/>
              </a:rPr>
            </a:br>
            <a:r>
              <a:rPr lang="en-GB" sz="3200" dirty="0">
                <a:ln w="0"/>
                <a:gradFill>
                  <a:gsLst>
                    <a:gs pos="21000">
                      <a:srgbClr val="53575C"/>
                    </a:gs>
                    <a:gs pos="88000">
                      <a:srgbClr val="C5C7CA"/>
                    </a:gs>
                  </a:gsLst>
                  <a:lin ang="5400000"/>
                </a:gradFill>
                <a:latin typeface="Trebuchet MS" panose="020B0603020202020204" pitchFamily="34" charset="0"/>
              </a:rPr>
              <a:t> </a:t>
            </a:r>
            <a:r>
              <a:rPr lang="en-GB" sz="3200" dirty="0">
                <a:ln w="0"/>
                <a:gradFill flip="none" rotWithShape="1">
                  <a:gsLst>
                    <a:gs pos="0">
                      <a:srgbClr val="FFFFFF">
                        <a:lumMod val="67000"/>
                      </a:srgbClr>
                    </a:gs>
                    <a:gs pos="61000">
                      <a:srgbClr val="FFFFFF">
                        <a:lumMod val="97000"/>
                        <a:lumOff val="3000"/>
                      </a:srgbClr>
                    </a:gs>
                    <a:gs pos="100000">
                      <a:srgbClr val="FFFFFF">
                        <a:lumMod val="60000"/>
                        <a:lumOff val="40000"/>
                      </a:srgbClr>
                    </a:gs>
                  </a:gsLst>
                  <a:lin ang="16200000" scaled="1"/>
                  <a:tileRect/>
                </a:gradFill>
                <a:latin typeface="Trebuchet MS" panose="020B0603020202020204" pitchFamily="34" charset="0"/>
              </a:rPr>
              <a:t>Raising Standards in the Global Education Market</a:t>
            </a:r>
            <a:endParaRPr lang="en-US" sz="3200" dirty="0">
              <a:ln w="0"/>
              <a:gradFill flip="none" rotWithShape="1">
                <a:gsLst>
                  <a:gs pos="0">
                    <a:srgbClr val="FFFFFF">
                      <a:lumMod val="67000"/>
                    </a:srgbClr>
                  </a:gs>
                  <a:gs pos="61000">
                    <a:srgbClr val="FFFFFF">
                      <a:lumMod val="97000"/>
                      <a:lumOff val="3000"/>
                    </a:srgbClr>
                  </a:gs>
                  <a:gs pos="100000">
                    <a:srgbClr val="FFFFFF">
                      <a:lumMod val="60000"/>
                      <a:lumOff val="40000"/>
                    </a:srgbClr>
                  </a:gs>
                </a:gsLst>
                <a:lin ang="16200000" scaled="1"/>
                <a:tileRect/>
              </a:gradFill>
              <a:latin typeface="Trebuchet MS" panose="020B0603020202020204" pitchFamily="34" charset="0"/>
            </a:endParaRPr>
          </a:p>
        </p:txBody>
      </p:sp>
      <p:sp>
        <p:nvSpPr>
          <p:cNvPr id="12" name="object 15"/>
          <p:cNvSpPr>
            <a:spLocks noChangeArrowheads="1"/>
          </p:cNvSpPr>
          <p:nvPr/>
        </p:nvSpPr>
        <p:spPr bwMode="auto">
          <a:xfrm>
            <a:off x="5989984" y="-605960"/>
            <a:ext cx="6454428" cy="603740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2" name="TextBox 1">
            <a:extLst>
              <a:ext uri="{FF2B5EF4-FFF2-40B4-BE49-F238E27FC236}">
                <a16:creationId xmlns:a16="http://schemas.microsoft.com/office/drawing/2014/main" id="{44C11C03-8CEC-4BF6-80A8-252C3EE7C78B}"/>
              </a:ext>
            </a:extLst>
          </p:cNvPr>
          <p:cNvSpPr txBox="1"/>
          <p:nvPr/>
        </p:nvSpPr>
        <p:spPr>
          <a:xfrm>
            <a:off x="220657" y="3681835"/>
            <a:ext cx="5769328" cy="1147878"/>
          </a:xfrm>
          <a:prstGeom prst="rect">
            <a:avLst/>
          </a:prstGeom>
          <a:noFill/>
        </p:spPr>
        <p:txBody>
          <a:bodyPr wrap="square" rtlCol="0">
            <a:spAutoFit/>
          </a:bodyPr>
          <a:lstStyle/>
          <a:p>
            <a:pPr>
              <a:lnSpc>
                <a:spcPts val="4100"/>
              </a:lnSpc>
            </a:pPr>
            <a:r>
              <a:rPr lang="en-GB" sz="4000" u="sng" dirty="0">
                <a:solidFill>
                  <a:schemeClr val="bg1"/>
                </a:solidFill>
              </a:rPr>
              <a:t>Preparing for a BAC full /</a:t>
            </a:r>
          </a:p>
          <a:p>
            <a:pPr>
              <a:lnSpc>
                <a:spcPts val="4100"/>
              </a:lnSpc>
            </a:pPr>
            <a:r>
              <a:rPr lang="en-GB" sz="4000" u="sng" dirty="0">
                <a:solidFill>
                  <a:schemeClr val="bg1"/>
                </a:solidFill>
              </a:rPr>
              <a:t>re-accreditation inspection</a:t>
            </a:r>
          </a:p>
        </p:txBody>
      </p:sp>
    </p:spTree>
    <p:extLst>
      <p:ext uri="{BB962C8B-B14F-4D97-AF65-F5344CB8AC3E}">
        <p14:creationId xmlns:p14="http://schemas.microsoft.com/office/powerpoint/2010/main" val="39989737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2AB924-6C8C-42AB-94D1-4AEC17173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551" y="4070176"/>
            <a:ext cx="5704781" cy="2235200"/>
          </a:xfrm>
          <a:prstGeom prst="rect">
            <a:avLst/>
          </a:prstGeom>
          <a:effectLst>
            <a:outerShdw blurRad="76200" dir="18900000" sy="23000" kx="-1200000" algn="bl" rotWithShape="0">
              <a:prstClr val="black">
                <a:alpha val="20000"/>
              </a:prstClr>
            </a:outerShdw>
          </a:effectLst>
        </p:spPr>
      </p:pic>
      <p:sp>
        <p:nvSpPr>
          <p:cNvPr id="4" name="Content Placeholder 2">
            <a:extLst>
              <a:ext uri="{FF2B5EF4-FFF2-40B4-BE49-F238E27FC236}">
                <a16:creationId xmlns:a16="http://schemas.microsoft.com/office/drawing/2014/main" id="{3754DD9B-921E-47FB-8B28-84D4154E39B8}"/>
              </a:ext>
            </a:extLst>
          </p:cNvPr>
          <p:cNvSpPr txBox="1">
            <a:spLocks/>
          </p:cNvSpPr>
          <p:nvPr/>
        </p:nvSpPr>
        <p:spPr>
          <a:xfrm>
            <a:off x="4561646" y="1675226"/>
            <a:ext cx="9034463" cy="42941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GB" dirty="0">
              <a:solidFill>
                <a:sysClr val="windowText" lastClr="000000"/>
              </a:solidFill>
              <a:latin typeface="Calibri" panose="020F0502020204030204"/>
            </a:endParaRPr>
          </a:p>
        </p:txBody>
      </p:sp>
      <p:sp>
        <p:nvSpPr>
          <p:cNvPr id="6" name="Freeform: Shape 5">
            <a:extLst>
              <a:ext uri="{FF2B5EF4-FFF2-40B4-BE49-F238E27FC236}">
                <a16:creationId xmlns:a16="http://schemas.microsoft.com/office/drawing/2014/main" id="{0953C42D-4633-4AFB-9174-B9F5B79089EA}"/>
              </a:ext>
            </a:extLst>
          </p:cNvPr>
          <p:cNvSpPr/>
          <p:nvPr/>
        </p:nvSpPr>
        <p:spPr>
          <a:xfrm>
            <a:off x="483148" y="1098409"/>
            <a:ext cx="3622429" cy="3949286"/>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sz="2200" b="1" dirty="0">
                <a:solidFill>
                  <a:schemeClr val="bg1"/>
                </a:solidFill>
                <a:latin typeface="Trebuchet MS" panose="020B0603020202020204" pitchFamily="34" charset="0"/>
              </a:rPr>
              <a:t>Follows the standards and key indicators relating to the specific scheme </a:t>
            </a:r>
          </a:p>
        </p:txBody>
      </p:sp>
      <p:grpSp>
        <p:nvGrpSpPr>
          <p:cNvPr id="9" name="Group 8">
            <a:extLst>
              <a:ext uri="{FF2B5EF4-FFF2-40B4-BE49-F238E27FC236}">
                <a16:creationId xmlns:a16="http://schemas.microsoft.com/office/drawing/2014/main" id="{7C725A1C-5F21-4E93-B59C-2CB2367E6DD2}"/>
              </a:ext>
            </a:extLst>
          </p:cNvPr>
          <p:cNvGrpSpPr>
            <a:grpSpLocks/>
          </p:cNvGrpSpPr>
          <p:nvPr/>
        </p:nvGrpSpPr>
        <p:grpSpPr bwMode="auto">
          <a:xfrm>
            <a:off x="-392113" y="480457"/>
            <a:ext cx="7813330" cy="619473"/>
            <a:chOff x="-364401" y="627913"/>
            <a:chExt cx="6850796" cy="780360"/>
          </a:xfrm>
        </p:grpSpPr>
        <p:sp>
          <p:nvSpPr>
            <p:cNvPr id="10" name="Rectangle: Rounded Corners 9">
              <a:extLst>
                <a:ext uri="{FF2B5EF4-FFF2-40B4-BE49-F238E27FC236}">
                  <a16:creationId xmlns:a16="http://schemas.microsoft.com/office/drawing/2014/main" id="{E4615817-A55F-4872-AC07-861EAD8FEAE5}"/>
                </a:ext>
              </a:extLst>
            </p:cNvPr>
            <p:cNvSpPr/>
            <p:nvPr/>
          </p:nvSpPr>
          <p:spPr>
            <a:xfrm>
              <a:off x="-364401" y="627913"/>
              <a:ext cx="6625597" cy="780360"/>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a:extLst>
                <a:ext uri="{FF2B5EF4-FFF2-40B4-BE49-F238E27FC236}">
                  <a16:creationId xmlns:a16="http://schemas.microsoft.com/office/drawing/2014/main" id="{8954D464-91D2-4873-B53F-1FEEAFC5D9AA}"/>
                </a:ext>
              </a:extLst>
            </p:cNvPr>
            <p:cNvSpPr>
              <a:spLocks noChangeArrowheads="1"/>
            </p:cNvSpPr>
            <p:nvPr/>
          </p:nvSpPr>
          <p:spPr bwMode="auto">
            <a:xfrm>
              <a:off x="346755" y="676974"/>
              <a:ext cx="6139640" cy="6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800" b="1" dirty="0">
                  <a:solidFill>
                    <a:srgbClr val="F8ECD1"/>
                  </a:solidFill>
                  <a:latin typeface="+mn-lt"/>
                </a:rPr>
                <a:t>The Self-Evaluation Report Form</a:t>
              </a:r>
            </a:p>
          </p:txBody>
        </p:sp>
      </p:grpSp>
      <p:sp>
        <p:nvSpPr>
          <p:cNvPr id="12" name="Freeform: Shape 11">
            <a:extLst>
              <a:ext uri="{FF2B5EF4-FFF2-40B4-BE49-F238E27FC236}">
                <a16:creationId xmlns:a16="http://schemas.microsoft.com/office/drawing/2014/main" id="{4A3F524B-FD33-4298-8138-E6D5EBF58EE7}"/>
              </a:ext>
            </a:extLst>
          </p:cNvPr>
          <p:cNvSpPr/>
          <p:nvPr/>
        </p:nvSpPr>
        <p:spPr>
          <a:xfrm>
            <a:off x="4019849" y="603266"/>
            <a:ext cx="3622429" cy="3949286"/>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sz="2200" b="1" dirty="0">
                <a:solidFill>
                  <a:schemeClr val="bg1"/>
                </a:solidFill>
                <a:latin typeface="Trebuchet MS" panose="020B0603020202020204" pitchFamily="34" charset="0"/>
              </a:rPr>
              <a:t>Provides up-to-date background information on your institution and its provision (this forms part of the inspection report)</a:t>
            </a:r>
          </a:p>
        </p:txBody>
      </p:sp>
      <p:sp>
        <p:nvSpPr>
          <p:cNvPr id="13" name="Freeform: Shape 12">
            <a:extLst>
              <a:ext uri="{FF2B5EF4-FFF2-40B4-BE49-F238E27FC236}">
                <a16:creationId xmlns:a16="http://schemas.microsoft.com/office/drawing/2014/main" id="{4A96406F-9AB4-48C7-8AC9-F3445DB35A05}"/>
              </a:ext>
            </a:extLst>
          </p:cNvPr>
          <p:cNvSpPr/>
          <p:nvPr/>
        </p:nvSpPr>
        <p:spPr>
          <a:xfrm>
            <a:off x="7612571" y="1339264"/>
            <a:ext cx="3630596" cy="3788584"/>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sz="2200" b="1" dirty="0">
                <a:solidFill>
                  <a:schemeClr val="bg1"/>
                </a:solidFill>
                <a:latin typeface="Trebuchet MS" panose="020B0603020202020204" pitchFamily="34" charset="0"/>
              </a:rPr>
              <a:t>It asks you to identify your key strengths and areas for further improvement as  an overview of your performance</a:t>
            </a:r>
          </a:p>
        </p:txBody>
      </p:sp>
    </p:spTree>
    <p:extLst>
      <p:ext uri="{BB962C8B-B14F-4D97-AF65-F5344CB8AC3E}">
        <p14:creationId xmlns:p14="http://schemas.microsoft.com/office/powerpoint/2010/main" val="2014330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2AB924-6C8C-42AB-94D1-4AEC17173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704" y="4069496"/>
            <a:ext cx="5733741" cy="2246547"/>
          </a:xfrm>
          <a:prstGeom prst="rect">
            <a:avLst/>
          </a:prstGeom>
          <a:effectLst>
            <a:outerShdw blurRad="76200" dir="18900000" sy="23000" kx="-1200000" algn="bl" rotWithShape="0">
              <a:prstClr val="black">
                <a:alpha val="20000"/>
              </a:prstClr>
            </a:outerShdw>
          </a:effectLst>
        </p:spPr>
      </p:pic>
      <p:sp>
        <p:nvSpPr>
          <p:cNvPr id="6" name="Freeform: Shape 5">
            <a:extLst>
              <a:ext uri="{FF2B5EF4-FFF2-40B4-BE49-F238E27FC236}">
                <a16:creationId xmlns:a16="http://schemas.microsoft.com/office/drawing/2014/main" id="{82ED42C7-05BD-46B2-AC0E-D4938FB2CA95}"/>
              </a:ext>
            </a:extLst>
          </p:cNvPr>
          <p:cNvSpPr/>
          <p:nvPr/>
        </p:nvSpPr>
        <p:spPr>
          <a:xfrm>
            <a:off x="50194" y="1974222"/>
            <a:ext cx="3176758" cy="3219763"/>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b="1" dirty="0">
                <a:solidFill>
                  <a:schemeClr val="bg1"/>
                </a:solidFill>
                <a:latin typeface="Trebuchet MS" panose="020B0603020202020204" pitchFamily="34" charset="0"/>
              </a:rPr>
              <a:t>It requires you to assess how you meet the individual key indicators and what you need to do to further improve and develop</a:t>
            </a:r>
          </a:p>
        </p:txBody>
      </p:sp>
      <p:grpSp>
        <p:nvGrpSpPr>
          <p:cNvPr id="7" name="Group 6">
            <a:extLst>
              <a:ext uri="{FF2B5EF4-FFF2-40B4-BE49-F238E27FC236}">
                <a16:creationId xmlns:a16="http://schemas.microsoft.com/office/drawing/2014/main" id="{3100A55C-C742-45F8-AD73-49929521BFBE}"/>
              </a:ext>
            </a:extLst>
          </p:cNvPr>
          <p:cNvGrpSpPr>
            <a:grpSpLocks/>
          </p:cNvGrpSpPr>
          <p:nvPr/>
        </p:nvGrpSpPr>
        <p:grpSpPr bwMode="auto">
          <a:xfrm>
            <a:off x="-392113" y="480457"/>
            <a:ext cx="7813330" cy="619473"/>
            <a:chOff x="-364401" y="627913"/>
            <a:chExt cx="6850796" cy="780360"/>
          </a:xfrm>
        </p:grpSpPr>
        <p:sp>
          <p:nvSpPr>
            <p:cNvPr id="8" name="Rectangle: Rounded Corners 7">
              <a:extLst>
                <a:ext uri="{FF2B5EF4-FFF2-40B4-BE49-F238E27FC236}">
                  <a16:creationId xmlns:a16="http://schemas.microsoft.com/office/drawing/2014/main" id="{B065C97E-1FF0-49FC-B173-8A36C764375B}"/>
                </a:ext>
              </a:extLst>
            </p:cNvPr>
            <p:cNvSpPr/>
            <p:nvPr/>
          </p:nvSpPr>
          <p:spPr>
            <a:xfrm>
              <a:off x="-364401" y="627913"/>
              <a:ext cx="6625597" cy="780360"/>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323E9345-74C7-43B7-B3EC-780655EA9E85}"/>
                </a:ext>
              </a:extLst>
            </p:cNvPr>
            <p:cNvSpPr>
              <a:spLocks noChangeArrowheads="1"/>
            </p:cNvSpPr>
            <p:nvPr/>
          </p:nvSpPr>
          <p:spPr bwMode="auto">
            <a:xfrm>
              <a:off x="346755" y="676974"/>
              <a:ext cx="6139640" cy="6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800" b="1" dirty="0">
                  <a:solidFill>
                    <a:srgbClr val="F8ECD1"/>
                  </a:solidFill>
                  <a:latin typeface="+mn-lt"/>
                </a:rPr>
                <a:t>The Self-Evaluation Report Form</a:t>
              </a:r>
            </a:p>
          </p:txBody>
        </p:sp>
      </p:grpSp>
      <p:sp>
        <p:nvSpPr>
          <p:cNvPr id="10" name="Freeform: Shape 9">
            <a:extLst>
              <a:ext uri="{FF2B5EF4-FFF2-40B4-BE49-F238E27FC236}">
                <a16:creationId xmlns:a16="http://schemas.microsoft.com/office/drawing/2014/main" id="{822EE18A-220D-48E4-AB85-1E6CB829B391}"/>
              </a:ext>
            </a:extLst>
          </p:cNvPr>
          <p:cNvSpPr/>
          <p:nvPr/>
        </p:nvSpPr>
        <p:spPr>
          <a:xfrm>
            <a:off x="8673648" y="2117102"/>
            <a:ext cx="3176758" cy="3219763"/>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sz="2000" b="1" dirty="0">
                <a:solidFill>
                  <a:schemeClr val="bg1"/>
                </a:solidFill>
                <a:latin typeface="Trebuchet MS" panose="020B0603020202020204" pitchFamily="34" charset="0"/>
              </a:rPr>
              <a:t>It requires you to put together an action plan to address the areas for further improvement/ development</a:t>
            </a:r>
          </a:p>
        </p:txBody>
      </p:sp>
      <p:sp>
        <p:nvSpPr>
          <p:cNvPr id="11" name="Freeform: Shape 10">
            <a:extLst>
              <a:ext uri="{FF2B5EF4-FFF2-40B4-BE49-F238E27FC236}">
                <a16:creationId xmlns:a16="http://schemas.microsoft.com/office/drawing/2014/main" id="{AB3BBC32-C056-4DD4-A6D7-2128FBC75CCA}"/>
              </a:ext>
            </a:extLst>
          </p:cNvPr>
          <p:cNvSpPr/>
          <p:nvPr/>
        </p:nvSpPr>
        <p:spPr>
          <a:xfrm>
            <a:off x="5910621" y="964037"/>
            <a:ext cx="3176758" cy="3219763"/>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b="1" dirty="0">
                <a:solidFill>
                  <a:schemeClr val="bg1"/>
                </a:solidFill>
                <a:latin typeface="Trebuchet MS" panose="020B0603020202020204" pitchFamily="34" charset="0"/>
              </a:rPr>
              <a:t>You need to think about how you comply with or not any relevant statutory requirements and what you will do in the case of non-compliance</a:t>
            </a:r>
          </a:p>
        </p:txBody>
      </p:sp>
      <p:sp>
        <p:nvSpPr>
          <p:cNvPr id="12" name="Freeform: Shape 11">
            <a:extLst>
              <a:ext uri="{FF2B5EF4-FFF2-40B4-BE49-F238E27FC236}">
                <a16:creationId xmlns:a16="http://schemas.microsoft.com/office/drawing/2014/main" id="{2DB3BDC9-CBAD-4863-9198-0815B5DE9BD0}"/>
              </a:ext>
            </a:extLst>
          </p:cNvPr>
          <p:cNvSpPr/>
          <p:nvPr/>
        </p:nvSpPr>
        <p:spPr>
          <a:xfrm>
            <a:off x="2830694" y="918785"/>
            <a:ext cx="3176758" cy="3219763"/>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sz="2200" b="1" dirty="0">
                <a:solidFill>
                  <a:schemeClr val="bg1"/>
                </a:solidFill>
                <a:latin typeface="Trebuchet MS" panose="020B0603020202020204" pitchFamily="34" charset="0"/>
              </a:rPr>
              <a:t>You need to provide the supporting evidence for these judgments</a:t>
            </a:r>
          </a:p>
        </p:txBody>
      </p:sp>
    </p:spTree>
    <p:extLst>
      <p:ext uri="{BB962C8B-B14F-4D97-AF65-F5344CB8AC3E}">
        <p14:creationId xmlns:p14="http://schemas.microsoft.com/office/powerpoint/2010/main" val="3149219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6198D0-C5B9-4858-8C0E-9BFE989AC0A1}"/>
              </a:ext>
            </a:extLst>
          </p:cNvPr>
          <p:cNvGrpSpPr>
            <a:grpSpLocks/>
          </p:cNvGrpSpPr>
          <p:nvPr/>
        </p:nvGrpSpPr>
        <p:grpSpPr bwMode="auto">
          <a:xfrm>
            <a:off x="-392113" y="480457"/>
            <a:ext cx="7813330" cy="619473"/>
            <a:chOff x="-364401" y="627913"/>
            <a:chExt cx="6850796" cy="780360"/>
          </a:xfrm>
        </p:grpSpPr>
        <p:sp>
          <p:nvSpPr>
            <p:cNvPr id="6" name="Rectangle: Rounded Corners 5">
              <a:extLst>
                <a:ext uri="{FF2B5EF4-FFF2-40B4-BE49-F238E27FC236}">
                  <a16:creationId xmlns:a16="http://schemas.microsoft.com/office/drawing/2014/main" id="{0D9ED2AE-CCD6-4A0F-9CBA-3775422579BD}"/>
                </a:ext>
              </a:extLst>
            </p:cNvPr>
            <p:cNvSpPr/>
            <p:nvPr/>
          </p:nvSpPr>
          <p:spPr>
            <a:xfrm>
              <a:off x="-364401" y="627913"/>
              <a:ext cx="6625597" cy="780360"/>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9D7596E4-4806-4AC4-9375-43568950A9B0}"/>
                </a:ext>
              </a:extLst>
            </p:cNvPr>
            <p:cNvSpPr>
              <a:spLocks noChangeArrowheads="1"/>
            </p:cNvSpPr>
            <p:nvPr/>
          </p:nvSpPr>
          <p:spPr bwMode="auto">
            <a:xfrm>
              <a:off x="346755" y="676974"/>
              <a:ext cx="6139640" cy="6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800" b="1" dirty="0">
                  <a:solidFill>
                    <a:srgbClr val="F8ECD1"/>
                  </a:solidFill>
                  <a:latin typeface="+mn-lt"/>
                </a:rPr>
                <a:t>Contact with the Lead Inspector</a:t>
              </a:r>
            </a:p>
          </p:txBody>
        </p:sp>
      </p:grpSp>
      <p:sp>
        <p:nvSpPr>
          <p:cNvPr id="18" name="Rectangle: Rounded Corners 17">
            <a:extLst>
              <a:ext uri="{FF2B5EF4-FFF2-40B4-BE49-F238E27FC236}">
                <a16:creationId xmlns:a16="http://schemas.microsoft.com/office/drawing/2014/main" id="{99A39242-41E9-4227-94B8-A4D713903DAB}"/>
              </a:ext>
            </a:extLst>
          </p:cNvPr>
          <p:cNvSpPr/>
          <p:nvPr/>
        </p:nvSpPr>
        <p:spPr>
          <a:xfrm>
            <a:off x="666301" y="2199667"/>
            <a:ext cx="6972300" cy="557212"/>
          </a:xfrm>
          <a:prstGeom prst="roundRect">
            <a:avLst/>
          </a:pr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RightFacing" fov="3900000">
              <a:rot lat="20803808" lon="20622961" rev="33795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latin typeface="Trebuchet MS" panose="020B0603020202020204" pitchFamily="34" charset="0"/>
              </a:rPr>
              <a:t>The LI will cover the following main areas:</a:t>
            </a:r>
          </a:p>
        </p:txBody>
      </p:sp>
      <p:sp>
        <p:nvSpPr>
          <p:cNvPr id="14" name="Rectangle: Rounded Corners 11">
            <a:extLst>
              <a:ext uri="{FF2B5EF4-FFF2-40B4-BE49-F238E27FC236}">
                <a16:creationId xmlns:a16="http://schemas.microsoft.com/office/drawing/2014/main" id="{250E4051-B5B6-49EF-AC0D-5D3AA350C38A}"/>
              </a:ext>
            </a:extLst>
          </p:cNvPr>
          <p:cNvSpPr/>
          <p:nvPr/>
        </p:nvSpPr>
        <p:spPr>
          <a:xfrm>
            <a:off x="4421295" y="2744010"/>
            <a:ext cx="7063263" cy="528219"/>
          </a:xfrm>
          <a:custGeom>
            <a:avLst/>
            <a:gdLst>
              <a:gd name="connsiteX0" fmla="*/ 0 w 6972300"/>
              <a:gd name="connsiteY0" fmla="*/ 616721 h 3700253"/>
              <a:gd name="connsiteX1" fmla="*/ 616721 w 6972300"/>
              <a:gd name="connsiteY1" fmla="*/ 0 h 3700253"/>
              <a:gd name="connsiteX2" fmla="*/ 6355579 w 6972300"/>
              <a:gd name="connsiteY2" fmla="*/ 0 h 3700253"/>
              <a:gd name="connsiteX3" fmla="*/ 6972300 w 6972300"/>
              <a:gd name="connsiteY3" fmla="*/ 616721 h 3700253"/>
              <a:gd name="connsiteX4" fmla="*/ 6972300 w 6972300"/>
              <a:gd name="connsiteY4" fmla="*/ 3083532 h 3700253"/>
              <a:gd name="connsiteX5" fmla="*/ 6355579 w 6972300"/>
              <a:gd name="connsiteY5" fmla="*/ 3700253 h 3700253"/>
              <a:gd name="connsiteX6" fmla="*/ 616721 w 6972300"/>
              <a:gd name="connsiteY6" fmla="*/ 3700253 h 3700253"/>
              <a:gd name="connsiteX7" fmla="*/ 0 w 6972300"/>
              <a:gd name="connsiteY7" fmla="*/ 3083532 h 3700253"/>
              <a:gd name="connsiteX8" fmla="*/ 0 w 6972300"/>
              <a:gd name="connsiteY8" fmla="*/ 616721 h 3700253"/>
              <a:gd name="connsiteX0" fmla="*/ 0 w 7017544"/>
              <a:gd name="connsiteY0" fmla="*/ 617375 h 3700907"/>
              <a:gd name="connsiteX1" fmla="*/ 616721 w 7017544"/>
              <a:gd name="connsiteY1" fmla="*/ 654 h 3700907"/>
              <a:gd name="connsiteX2" fmla="*/ 6355579 w 7017544"/>
              <a:gd name="connsiteY2" fmla="*/ 654 h 3700907"/>
              <a:gd name="connsiteX3" fmla="*/ 7017544 w 7017544"/>
              <a:gd name="connsiteY3" fmla="*/ 311569 h 3700907"/>
              <a:gd name="connsiteX4" fmla="*/ 6972300 w 7017544"/>
              <a:gd name="connsiteY4" fmla="*/ 3084186 h 3700907"/>
              <a:gd name="connsiteX5" fmla="*/ 6355579 w 7017544"/>
              <a:gd name="connsiteY5" fmla="*/ 3700907 h 3700907"/>
              <a:gd name="connsiteX6" fmla="*/ 616721 w 7017544"/>
              <a:gd name="connsiteY6" fmla="*/ 3700907 h 3700907"/>
              <a:gd name="connsiteX7" fmla="*/ 0 w 7017544"/>
              <a:gd name="connsiteY7" fmla="*/ 3084186 h 3700907"/>
              <a:gd name="connsiteX8" fmla="*/ 0 w 7017544"/>
              <a:gd name="connsiteY8" fmla="*/ 617375 h 3700907"/>
              <a:gd name="connsiteX0" fmla="*/ 0 w 7063263"/>
              <a:gd name="connsiteY0" fmla="*/ 286126 h 3704039"/>
              <a:gd name="connsiteX1" fmla="*/ 662440 w 7063263"/>
              <a:gd name="connsiteY1" fmla="*/ 3786 h 3704039"/>
              <a:gd name="connsiteX2" fmla="*/ 6401298 w 7063263"/>
              <a:gd name="connsiteY2" fmla="*/ 3786 h 3704039"/>
              <a:gd name="connsiteX3" fmla="*/ 7063263 w 7063263"/>
              <a:gd name="connsiteY3" fmla="*/ 314701 h 3704039"/>
              <a:gd name="connsiteX4" fmla="*/ 7018019 w 7063263"/>
              <a:gd name="connsiteY4" fmla="*/ 3087318 h 3704039"/>
              <a:gd name="connsiteX5" fmla="*/ 6401298 w 7063263"/>
              <a:gd name="connsiteY5" fmla="*/ 3704039 h 3704039"/>
              <a:gd name="connsiteX6" fmla="*/ 662440 w 7063263"/>
              <a:gd name="connsiteY6" fmla="*/ 3704039 h 3704039"/>
              <a:gd name="connsiteX7" fmla="*/ 45719 w 7063263"/>
              <a:gd name="connsiteY7" fmla="*/ 3087318 h 3704039"/>
              <a:gd name="connsiteX8" fmla="*/ 0 w 7063263"/>
              <a:gd name="connsiteY8" fmla="*/ 286126 h 3704039"/>
              <a:gd name="connsiteX0" fmla="*/ 0 w 7063263"/>
              <a:gd name="connsiteY0" fmla="*/ 286126 h 3705248"/>
              <a:gd name="connsiteX1" fmla="*/ 662440 w 7063263"/>
              <a:gd name="connsiteY1" fmla="*/ 3786 h 3705248"/>
              <a:gd name="connsiteX2" fmla="*/ 6401298 w 7063263"/>
              <a:gd name="connsiteY2" fmla="*/ 3786 h 3705248"/>
              <a:gd name="connsiteX3" fmla="*/ 7063263 w 7063263"/>
              <a:gd name="connsiteY3" fmla="*/ 314701 h 3705248"/>
              <a:gd name="connsiteX4" fmla="*/ 7018019 w 7063263"/>
              <a:gd name="connsiteY4" fmla="*/ 3087318 h 3705248"/>
              <a:gd name="connsiteX5" fmla="*/ 6401298 w 7063263"/>
              <a:gd name="connsiteY5" fmla="*/ 3704039 h 3705248"/>
              <a:gd name="connsiteX6" fmla="*/ 662440 w 7063263"/>
              <a:gd name="connsiteY6" fmla="*/ 3704039 h 3705248"/>
              <a:gd name="connsiteX7" fmla="*/ 48102 w 7063263"/>
              <a:gd name="connsiteY7" fmla="*/ 3400801 h 3705248"/>
              <a:gd name="connsiteX8" fmla="*/ 0 w 7063263"/>
              <a:gd name="connsiteY8" fmla="*/ 286126 h 3705248"/>
              <a:gd name="connsiteX0" fmla="*/ 0 w 7063263"/>
              <a:gd name="connsiteY0" fmla="*/ 286126 h 3706836"/>
              <a:gd name="connsiteX1" fmla="*/ 662440 w 7063263"/>
              <a:gd name="connsiteY1" fmla="*/ 3786 h 3706836"/>
              <a:gd name="connsiteX2" fmla="*/ 6401298 w 7063263"/>
              <a:gd name="connsiteY2" fmla="*/ 3786 h 3706836"/>
              <a:gd name="connsiteX3" fmla="*/ 7063263 w 7063263"/>
              <a:gd name="connsiteY3" fmla="*/ 314701 h 3706836"/>
              <a:gd name="connsiteX4" fmla="*/ 7034689 w 7063263"/>
              <a:gd name="connsiteY4" fmla="*/ 3415087 h 3706836"/>
              <a:gd name="connsiteX5" fmla="*/ 6401298 w 7063263"/>
              <a:gd name="connsiteY5" fmla="*/ 3704039 h 3706836"/>
              <a:gd name="connsiteX6" fmla="*/ 662440 w 7063263"/>
              <a:gd name="connsiteY6" fmla="*/ 3704039 h 3706836"/>
              <a:gd name="connsiteX7" fmla="*/ 48102 w 7063263"/>
              <a:gd name="connsiteY7" fmla="*/ 3400801 h 3706836"/>
              <a:gd name="connsiteX8" fmla="*/ 0 w 7063263"/>
              <a:gd name="connsiteY8" fmla="*/ 286126 h 370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3263" h="3706836">
                <a:moveTo>
                  <a:pt x="0" y="286126"/>
                </a:moveTo>
                <a:cubicBezTo>
                  <a:pt x="0" y="-54480"/>
                  <a:pt x="321834" y="3786"/>
                  <a:pt x="662440" y="3786"/>
                </a:cubicBezTo>
                <a:lnTo>
                  <a:pt x="6401298" y="3786"/>
                </a:lnTo>
                <a:cubicBezTo>
                  <a:pt x="6741904" y="3786"/>
                  <a:pt x="7063263" y="-25905"/>
                  <a:pt x="7063263" y="314701"/>
                </a:cubicBezTo>
                <a:cubicBezTo>
                  <a:pt x="7063263" y="1136971"/>
                  <a:pt x="7034689" y="2592817"/>
                  <a:pt x="7034689" y="3415087"/>
                </a:cubicBezTo>
                <a:cubicBezTo>
                  <a:pt x="7034689" y="3755693"/>
                  <a:pt x="6741904" y="3704039"/>
                  <a:pt x="6401298" y="3704039"/>
                </a:cubicBezTo>
                <a:lnTo>
                  <a:pt x="662440" y="3704039"/>
                </a:lnTo>
                <a:cubicBezTo>
                  <a:pt x="321834" y="3704039"/>
                  <a:pt x="48102" y="3741407"/>
                  <a:pt x="48102" y="3400801"/>
                </a:cubicBezTo>
                <a:lnTo>
                  <a:pt x="0" y="286126"/>
                </a:lnTo>
                <a:close/>
              </a:path>
            </a:pathLst>
          </a:cu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LeftFacing" fov="3900000">
              <a:rot lat="20420044" lon="415131" rev="213664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latin typeface="Trebuchet MS" panose="020B0603020202020204" pitchFamily="34" charset="0"/>
              </a:rPr>
              <a:t>Requesting the class timetable for the days of the inspection so that lesson observations can be arranged</a:t>
            </a:r>
          </a:p>
        </p:txBody>
      </p:sp>
      <p:sp>
        <p:nvSpPr>
          <p:cNvPr id="15" name="Rectangle: Rounded Corners 14">
            <a:extLst>
              <a:ext uri="{FF2B5EF4-FFF2-40B4-BE49-F238E27FC236}">
                <a16:creationId xmlns:a16="http://schemas.microsoft.com/office/drawing/2014/main" id="{F8147C40-6B5E-4C87-B648-ED31EE7E521A}"/>
              </a:ext>
            </a:extLst>
          </p:cNvPr>
          <p:cNvSpPr/>
          <p:nvPr/>
        </p:nvSpPr>
        <p:spPr>
          <a:xfrm>
            <a:off x="891138" y="3322308"/>
            <a:ext cx="9621110" cy="557212"/>
          </a:xfrm>
          <a:prstGeom prst="roundRect">
            <a:avLst/>
          </a:pr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RightFacing" fov="3900000">
              <a:rot lat="20803808" lon="20622961" rev="33795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latin typeface="Trebuchet MS" panose="020B0603020202020204" pitchFamily="34" charset="0"/>
              </a:rPr>
              <a:t>Recommending that you review the contents of your last inspection report (including any action points or recommendations for improvement) and ensure any outstanding matters have been addressed</a:t>
            </a:r>
          </a:p>
        </p:txBody>
      </p:sp>
      <p:sp>
        <p:nvSpPr>
          <p:cNvPr id="16" name="Rectangle: Rounded Corners 11">
            <a:extLst>
              <a:ext uri="{FF2B5EF4-FFF2-40B4-BE49-F238E27FC236}">
                <a16:creationId xmlns:a16="http://schemas.microsoft.com/office/drawing/2014/main" id="{3ED78BB5-0089-46BE-A561-4DE53F443F51}"/>
              </a:ext>
            </a:extLst>
          </p:cNvPr>
          <p:cNvSpPr/>
          <p:nvPr/>
        </p:nvSpPr>
        <p:spPr>
          <a:xfrm>
            <a:off x="1635117" y="4050902"/>
            <a:ext cx="9755770" cy="730942"/>
          </a:xfrm>
          <a:custGeom>
            <a:avLst/>
            <a:gdLst>
              <a:gd name="connsiteX0" fmla="*/ 0 w 6972300"/>
              <a:gd name="connsiteY0" fmla="*/ 616721 h 3700253"/>
              <a:gd name="connsiteX1" fmla="*/ 616721 w 6972300"/>
              <a:gd name="connsiteY1" fmla="*/ 0 h 3700253"/>
              <a:gd name="connsiteX2" fmla="*/ 6355579 w 6972300"/>
              <a:gd name="connsiteY2" fmla="*/ 0 h 3700253"/>
              <a:gd name="connsiteX3" fmla="*/ 6972300 w 6972300"/>
              <a:gd name="connsiteY3" fmla="*/ 616721 h 3700253"/>
              <a:gd name="connsiteX4" fmla="*/ 6972300 w 6972300"/>
              <a:gd name="connsiteY4" fmla="*/ 3083532 h 3700253"/>
              <a:gd name="connsiteX5" fmla="*/ 6355579 w 6972300"/>
              <a:gd name="connsiteY5" fmla="*/ 3700253 h 3700253"/>
              <a:gd name="connsiteX6" fmla="*/ 616721 w 6972300"/>
              <a:gd name="connsiteY6" fmla="*/ 3700253 h 3700253"/>
              <a:gd name="connsiteX7" fmla="*/ 0 w 6972300"/>
              <a:gd name="connsiteY7" fmla="*/ 3083532 h 3700253"/>
              <a:gd name="connsiteX8" fmla="*/ 0 w 6972300"/>
              <a:gd name="connsiteY8" fmla="*/ 616721 h 3700253"/>
              <a:gd name="connsiteX0" fmla="*/ 0 w 7017544"/>
              <a:gd name="connsiteY0" fmla="*/ 617375 h 3700907"/>
              <a:gd name="connsiteX1" fmla="*/ 616721 w 7017544"/>
              <a:gd name="connsiteY1" fmla="*/ 654 h 3700907"/>
              <a:gd name="connsiteX2" fmla="*/ 6355579 w 7017544"/>
              <a:gd name="connsiteY2" fmla="*/ 654 h 3700907"/>
              <a:gd name="connsiteX3" fmla="*/ 7017544 w 7017544"/>
              <a:gd name="connsiteY3" fmla="*/ 311569 h 3700907"/>
              <a:gd name="connsiteX4" fmla="*/ 6972300 w 7017544"/>
              <a:gd name="connsiteY4" fmla="*/ 3084186 h 3700907"/>
              <a:gd name="connsiteX5" fmla="*/ 6355579 w 7017544"/>
              <a:gd name="connsiteY5" fmla="*/ 3700907 h 3700907"/>
              <a:gd name="connsiteX6" fmla="*/ 616721 w 7017544"/>
              <a:gd name="connsiteY6" fmla="*/ 3700907 h 3700907"/>
              <a:gd name="connsiteX7" fmla="*/ 0 w 7017544"/>
              <a:gd name="connsiteY7" fmla="*/ 3084186 h 3700907"/>
              <a:gd name="connsiteX8" fmla="*/ 0 w 7017544"/>
              <a:gd name="connsiteY8" fmla="*/ 617375 h 3700907"/>
              <a:gd name="connsiteX0" fmla="*/ 0 w 7063263"/>
              <a:gd name="connsiteY0" fmla="*/ 286126 h 3704039"/>
              <a:gd name="connsiteX1" fmla="*/ 662440 w 7063263"/>
              <a:gd name="connsiteY1" fmla="*/ 3786 h 3704039"/>
              <a:gd name="connsiteX2" fmla="*/ 6401298 w 7063263"/>
              <a:gd name="connsiteY2" fmla="*/ 3786 h 3704039"/>
              <a:gd name="connsiteX3" fmla="*/ 7063263 w 7063263"/>
              <a:gd name="connsiteY3" fmla="*/ 314701 h 3704039"/>
              <a:gd name="connsiteX4" fmla="*/ 7018019 w 7063263"/>
              <a:gd name="connsiteY4" fmla="*/ 3087318 h 3704039"/>
              <a:gd name="connsiteX5" fmla="*/ 6401298 w 7063263"/>
              <a:gd name="connsiteY5" fmla="*/ 3704039 h 3704039"/>
              <a:gd name="connsiteX6" fmla="*/ 662440 w 7063263"/>
              <a:gd name="connsiteY6" fmla="*/ 3704039 h 3704039"/>
              <a:gd name="connsiteX7" fmla="*/ 45719 w 7063263"/>
              <a:gd name="connsiteY7" fmla="*/ 3087318 h 3704039"/>
              <a:gd name="connsiteX8" fmla="*/ 0 w 7063263"/>
              <a:gd name="connsiteY8" fmla="*/ 286126 h 3704039"/>
              <a:gd name="connsiteX0" fmla="*/ 0 w 7063263"/>
              <a:gd name="connsiteY0" fmla="*/ 286126 h 3705248"/>
              <a:gd name="connsiteX1" fmla="*/ 662440 w 7063263"/>
              <a:gd name="connsiteY1" fmla="*/ 3786 h 3705248"/>
              <a:gd name="connsiteX2" fmla="*/ 6401298 w 7063263"/>
              <a:gd name="connsiteY2" fmla="*/ 3786 h 3705248"/>
              <a:gd name="connsiteX3" fmla="*/ 7063263 w 7063263"/>
              <a:gd name="connsiteY3" fmla="*/ 314701 h 3705248"/>
              <a:gd name="connsiteX4" fmla="*/ 7018019 w 7063263"/>
              <a:gd name="connsiteY4" fmla="*/ 3087318 h 3705248"/>
              <a:gd name="connsiteX5" fmla="*/ 6401298 w 7063263"/>
              <a:gd name="connsiteY5" fmla="*/ 3704039 h 3705248"/>
              <a:gd name="connsiteX6" fmla="*/ 662440 w 7063263"/>
              <a:gd name="connsiteY6" fmla="*/ 3704039 h 3705248"/>
              <a:gd name="connsiteX7" fmla="*/ 48102 w 7063263"/>
              <a:gd name="connsiteY7" fmla="*/ 3400801 h 3705248"/>
              <a:gd name="connsiteX8" fmla="*/ 0 w 7063263"/>
              <a:gd name="connsiteY8" fmla="*/ 286126 h 3705248"/>
              <a:gd name="connsiteX0" fmla="*/ 0 w 7063263"/>
              <a:gd name="connsiteY0" fmla="*/ 286126 h 3706836"/>
              <a:gd name="connsiteX1" fmla="*/ 662440 w 7063263"/>
              <a:gd name="connsiteY1" fmla="*/ 3786 h 3706836"/>
              <a:gd name="connsiteX2" fmla="*/ 6401298 w 7063263"/>
              <a:gd name="connsiteY2" fmla="*/ 3786 h 3706836"/>
              <a:gd name="connsiteX3" fmla="*/ 7063263 w 7063263"/>
              <a:gd name="connsiteY3" fmla="*/ 314701 h 3706836"/>
              <a:gd name="connsiteX4" fmla="*/ 7034689 w 7063263"/>
              <a:gd name="connsiteY4" fmla="*/ 3415087 h 3706836"/>
              <a:gd name="connsiteX5" fmla="*/ 6401298 w 7063263"/>
              <a:gd name="connsiteY5" fmla="*/ 3704039 h 3706836"/>
              <a:gd name="connsiteX6" fmla="*/ 662440 w 7063263"/>
              <a:gd name="connsiteY6" fmla="*/ 3704039 h 3706836"/>
              <a:gd name="connsiteX7" fmla="*/ 48102 w 7063263"/>
              <a:gd name="connsiteY7" fmla="*/ 3400801 h 3706836"/>
              <a:gd name="connsiteX8" fmla="*/ 0 w 7063263"/>
              <a:gd name="connsiteY8" fmla="*/ 286126 h 370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3263" h="3706836">
                <a:moveTo>
                  <a:pt x="0" y="286126"/>
                </a:moveTo>
                <a:cubicBezTo>
                  <a:pt x="0" y="-54480"/>
                  <a:pt x="321834" y="3786"/>
                  <a:pt x="662440" y="3786"/>
                </a:cubicBezTo>
                <a:lnTo>
                  <a:pt x="6401298" y="3786"/>
                </a:lnTo>
                <a:cubicBezTo>
                  <a:pt x="6741904" y="3786"/>
                  <a:pt x="7063263" y="-25905"/>
                  <a:pt x="7063263" y="314701"/>
                </a:cubicBezTo>
                <a:cubicBezTo>
                  <a:pt x="7063263" y="1136971"/>
                  <a:pt x="7034689" y="2592817"/>
                  <a:pt x="7034689" y="3415087"/>
                </a:cubicBezTo>
                <a:cubicBezTo>
                  <a:pt x="7034689" y="3755693"/>
                  <a:pt x="6741904" y="3704039"/>
                  <a:pt x="6401298" y="3704039"/>
                </a:cubicBezTo>
                <a:lnTo>
                  <a:pt x="662440" y="3704039"/>
                </a:lnTo>
                <a:cubicBezTo>
                  <a:pt x="321834" y="3704039"/>
                  <a:pt x="48102" y="3741407"/>
                  <a:pt x="48102" y="3400801"/>
                </a:cubicBezTo>
                <a:lnTo>
                  <a:pt x="0" y="286126"/>
                </a:lnTo>
                <a:close/>
              </a:path>
            </a:pathLst>
          </a:cu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LeftFacing" fov="3900000">
              <a:rot lat="20420044" lon="415131" rev="213664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latin typeface="Trebuchet MS" panose="020B0603020202020204" pitchFamily="34" charset="0"/>
              </a:rPr>
              <a:t>Requesting that all documentation (of which a list will have been provided by the LI, which will include documents sent with the application form) is made available at the inspection and is clearly labelled, ideally against the relevant standards/key indicators and placed in the inspection base room</a:t>
            </a:r>
          </a:p>
        </p:txBody>
      </p:sp>
      <p:sp>
        <p:nvSpPr>
          <p:cNvPr id="17" name="Rectangle: Rounded Corners 16">
            <a:extLst>
              <a:ext uri="{FF2B5EF4-FFF2-40B4-BE49-F238E27FC236}">
                <a16:creationId xmlns:a16="http://schemas.microsoft.com/office/drawing/2014/main" id="{61858BB2-436B-4821-B191-E57A56288B27}"/>
              </a:ext>
            </a:extLst>
          </p:cNvPr>
          <p:cNvSpPr/>
          <p:nvPr/>
        </p:nvSpPr>
        <p:spPr>
          <a:xfrm>
            <a:off x="1162600" y="4953226"/>
            <a:ext cx="9953075" cy="557212"/>
          </a:xfrm>
          <a:prstGeom prst="roundRect">
            <a:avLst/>
          </a:pr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RightFacing" fov="3900000">
              <a:rot lat="20803808" lon="20622961" rev="33795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latin typeface="Trebuchet MS" panose="020B0603020202020204" pitchFamily="34" charset="0"/>
              </a:rPr>
              <a:t>You will be advised that you will be asked to sign a declaration that you comply with all statutory obligations for example regarding health and safety and safeguarding (if applicable), so please check that you do comply</a:t>
            </a:r>
          </a:p>
        </p:txBody>
      </p:sp>
      <p:sp>
        <p:nvSpPr>
          <p:cNvPr id="25" name="Rectangle 24">
            <a:extLst>
              <a:ext uri="{FF2B5EF4-FFF2-40B4-BE49-F238E27FC236}">
                <a16:creationId xmlns:a16="http://schemas.microsoft.com/office/drawing/2014/main" id="{D1E7932B-DAA8-4E70-A6AB-27C0F2DE48D3}"/>
              </a:ext>
            </a:extLst>
          </p:cNvPr>
          <p:cNvSpPr/>
          <p:nvPr/>
        </p:nvSpPr>
        <p:spPr>
          <a:xfrm>
            <a:off x="269853" y="1449572"/>
            <a:ext cx="8696726" cy="400110"/>
          </a:xfrm>
          <a:prstGeom prst="rect">
            <a:avLst/>
          </a:prstGeom>
        </p:spPr>
        <p:txBody>
          <a:bodyPr wrap="square">
            <a:spAutoFit/>
          </a:bodyPr>
          <a:lstStyle/>
          <a:p>
            <a:r>
              <a:rPr lang="en-GB" sz="2000" b="1" dirty="0">
                <a:solidFill>
                  <a:srgbClr val="002060"/>
                </a:solidFill>
                <a:latin typeface="Trebuchet MS" panose="020B0603020202020204" pitchFamily="34" charset="0"/>
              </a:rPr>
              <a:t>The Lead Inspector (LI) will be in touch to organise the inspection.</a:t>
            </a:r>
          </a:p>
        </p:txBody>
      </p:sp>
    </p:spTree>
    <p:extLst>
      <p:ext uri="{BB962C8B-B14F-4D97-AF65-F5344CB8AC3E}">
        <p14:creationId xmlns:p14="http://schemas.microsoft.com/office/powerpoint/2010/main" val="1797852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4"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5" grpId="0" animBg="1"/>
      <p:bldP spid="16" grpId="0" animBg="1"/>
      <p:bldP spid="17"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4F00CF8-76E1-44D8-9997-DEC92AABC08E}"/>
              </a:ext>
            </a:extLst>
          </p:cNvPr>
          <p:cNvSpPr/>
          <p:nvPr/>
        </p:nvSpPr>
        <p:spPr>
          <a:xfrm>
            <a:off x="486185" y="1408932"/>
            <a:ext cx="6972300" cy="557212"/>
          </a:xfrm>
          <a:prstGeom prst="roundRect">
            <a:avLst/>
          </a:pr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RightFacing" fov="3900000">
              <a:rot lat="20803808" lon="20622961" rev="33795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latin typeface="Trebuchet MS" panose="020B0603020202020204" pitchFamily="34" charset="0"/>
              </a:rPr>
              <a:t>The LI will also cover the following main areas:</a:t>
            </a:r>
          </a:p>
        </p:txBody>
      </p:sp>
      <p:grpSp>
        <p:nvGrpSpPr>
          <p:cNvPr id="15" name="Group 14">
            <a:extLst>
              <a:ext uri="{FF2B5EF4-FFF2-40B4-BE49-F238E27FC236}">
                <a16:creationId xmlns:a16="http://schemas.microsoft.com/office/drawing/2014/main" id="{7859B9C2-AD4C-4EB1-8630-EB78C1766E68}"/>
              </a:ext>
            </a:extLst>
          </p:cNvPr>
          <p:cNvGrpSpPr>
            <a:grpSpLocks/>
          </p:cNvGrpSpPr>
          <p:nvPr/>
        </p:nvGrpSpPr>
        <p:grpSpPr bwMode="auto">
          <a:xfrm>
            <a:off x="-392113" y="480457"/>
            <a:ext cx="7813330" cy="619473"/>
            <a:chOff x="-364401" y="627913"/>
            <a:chExt cx="6850796" cy="780360"/>
          </a:xfrm>
        </p:grpSpPr>
        <p:sp>
          <p:nvSpPr>
            <p:cNvPr id="16" name="Rectangle: Rounded Corners 15">
              <a:extLst>
                <a:ext uri="{FF2B5EF4-FFF2-40B4-BE49-F238E27FC236}">
                  <a16:creationId xmlns:a16="http://schemas.microsoft.com/office/drawing/2014/main" id="{B746C89F-3526-44FB-A8EC-0AD3B9EB8413}"/>
                </a:ext>
              </a:extLst>
            </p:cNvPr>
            <p:cNvSpPr/>
            <p:nvPr/>
          </p:nvSpPr>
          <p:spPr>
            <a:xfrm>
              <a:off x="-364401" y="627913"/>
              <a:ext cx="6625597" cy="780360"/>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a:extLst>
                <a:ext uri="{FF2B5EF4-FFF2-40B4-BE49-F238E27FC236}">
                  <a16:creationId xmlns:a16="http://schemas.microsoft.com/office/drawing/2014/main" id="{A78D44CE-6645-4629-B965-F9C7A91BDF94}"/>
                </a:ext>
              </a:extLst>
            </p:cNvPr>
            <p:cNvSpPr>
              <a:spLocks noChangeArrowheads="1"/>
            </p:cNvSpPr>
            <p:nvPr/>
          </p:nvSpPr>
          <p:spPr bwMode="auto">
            <a:xfrm>
              <a:off x="346755" y="676974"/>
              <a:ext cx="6139640" cy="6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800" b="1" dirty="0">
                  <a:solidFill>
                    <a:srgbClr val="F8ECD1"/>
                  </a:solidFill>
                  <a:latin typeface="+mn-lt"/>
                </a:rPr>
                <a:t>Contact With The Lead Inspector</a:t>
              </a:r>
            </a:p>
          </p:txBody>
        </p:sp>
      </p:grpSp>
      <p:sp>
        <p:nvSpPr>
          <p:cNvPr id="6" name="Rectangle: Rounded Corners 5">
            <a:extLst>
              <a:ext uri="{FF2B5EF4-FFF2-40B4-BE49-F238E27FC236}">
                <a16:creationId xmlns:a16="http://schemas.microsoft.com/office/drawing/2014/main" id="{BFF2D15D-A788-42FD-A6A9-63563B1EFE1D}"/>
              </a:ext>
            </a:extLst>
          </p:cNvPr>
          <p:cNvSpPr/>
          <p:nvPr/>
        </p:nvSpPr>
        <p:spPr>
          <a:xfrm>
            <a:off x="825842" y="2275146"/>
            <a:ext cx="9120188" cy="768575"/>
          </a:xfrm>
          <a:prstGeom prst="roundRect">
            <a:avLst/>
          </a:pr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RightFacing" fov="3900000">
              <a:rot lat="20803808" lon="20622961" rev="33795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Trebuchet MS" panose="020B0603020202020204" pitchFamily="34" charset="0"/>
              </a:rPr>
              <a:t>Requesting the organisation chart - showing the names/titles and key responsibilities of the staff linked to the standard areas covered by the relevant BAC accreditation scheme - so that appropriate meetings can be scheduled </a:t>
            </a:r>
          </a:p>
        </p:txBody>
      </p:sp>
      <p:sp>
        <p:nvSpPr>
          <p:cNvPr id="11" name="Rectangle: Rounded Corners 11">
            <a:extLst>
              <a:ext uri="{FF2B5EF4-FFF2-40B4-BE49-F238E27FC236}">
                <a16:creationId xmlns:a16="http://schemas.microsoft.com/office/drawing/2014/main" id="{DFC57E99-4D25-4DA6-8E07-48CED48CCC7C}"/>
              </a:ext>
            </a:extLst>
          </p:cNvPr>
          <p:cNvSpPr/>
          <p:nvPr/>
        </p:nvSpPr>
        <p:spPr>
          <a:xfrm>
            <a:off x="3364878" y="3133779"/>
            <a:ext cx="8034814" cy="810615"/>
          </a:xfrm>
          <a:custGeom>
            <a:avLst/>
            <a:gdLst>
              <a:gd name="connsiteX0" fmla="*/ 0 w 6972300"/>
              <a:gd name="connsiteY0" fmla="*/ 616721 h 3700253"/>
              <a:gd name="connsiteX1" fmla="*/ 616721 w 6972300"/>
              <a:gd name="connsiteY1" fmla="*/ 0 h 3700253"/>
              <a:gd name="connsiteX2" fmla="*/ 6355579 w 6972300"/>
              <a:gd name="connsiteY2" fmla="*/ 0 h 3700253"/>
              <a:gd name="connsiteX3" fmla="*/ 6972300 w 6972300"/>
              <a:gd name="connsiteY3" fmla="*/ 616721 h 3700253"/>
              <a:gd name="connsiteX4" fmla="*/ 6972300 w 6972300"/>
              <a:gd name="connsiteY4" fmla="*/ 3083532 h 3700253"/>
              <a:gd name="connsiteX5" fmla="*/ 6355579 w 6972300"/>
              <a:gd name="connsiteY5" fmla="*/ 3700253 h 3700253"/>
              <a:gd name="connsiteX6" fmla="*/ 616721 w 6972300"/>
              <a:gd name="connsiteY6" fmla="*/ 3700253 h 3700253"/>
              <a:gd name="connsiteX7" fmla="*/ 0 w 6972300"/>
              <a:gd name="connsiteY7" fmla="*/ 3083532 h 3700253"/>
              <a:gd name="connsiteX8" fmla="*/ 0 w 6972300"/>
              <a:gd name="connsiteY8" fmla="*/ 616721 h 3700253"/>
              <a:gd name="connsiteX0" fmla="*/ 0 w 7017544"/>
              <a:gd name="connsiteY0" fmla="*/ 617375 h 3700907"/>
              <a:gd name="connsiteX1" fmla="*/ 616721 w 7017544"/>
              <a:gd name="connsiteY1" fmla="*/ 654 h 3700907"/>
              <a:gd name="connsiteX2" fmla="*/ 6355579 w 7017544"/>
              <a:gd name="connsiteY2" fmla="*/ 654 h 3700907"/>
              <a:gd name="connsiteX3" fmla="*/ 7017544 w 7017544"/>
              <a:gd name="connsiteY3" fmla="*/ 311569 h 3700907"/>
              <a:gd name="connsiteX4" fmla="*/ 6972300 w 7017544"/>
              <a:gd name="connsiteY4" fmla="*/ 3084186 h 3700907"/>
              <a:gd name="connsiteX5" fmla="*/ 6355579 w 7017544"/>
              <a:gd name="connsiteY5" fmla="*/ 3700907 h 3700907"/>
              <a:gd name="connsiteX6" fmla="*/ 616721 w 7017544"/>
              <a:gd name="connsiteY6" fmla="*/ 3700907 h 3700907"/>
              <a:gd name="connsiteX7" fmla="*/ 0 w 7017544"/>
              <a:gd name="connsiteY7" fmla="*/ 3084186 h 3700907"/>
              <a:gd name="connsiteX8" fmla="*/ 0 w 7017544"/>
              <a:gd name="connsiteY8" fmla="*/ 617375 h 3700907"/>
              <a:gd name="connsiteX0" fmla="*/ 0 w 7063263"/>
              <a:gd name="connsiteY0" fmla="*/ 286126 h 3704039"/>
              <a:gd name="connsiteX1" fmla="*/ 662440 w 7063263"/>
              <a:gd name="connsiteY1" fmla="*/ 3786 h 3704039"/>
              <a:gd name="connsiteX2" fmla="*/ 6401298 w 7063263"/>
              <a:gd name="connsiteY2" fmla="*/ 3786 h 3704039"/>
              <a:gd name="connsiteX3" fmla="*/ 7063263 w 7063263"/>
              <a:gd name="connsiteY3" fmla="*/ 314701 h 3704039"/>
              <a:gd name="connsiteX4" fmla="*/ 7018019 w 7063263"/>
              <a:gd name="connsiteY4" fmla="*/ 3087318 h 3704039"/>
              <a:gd name="connsiteX5" fmla="*/ 6401298 w 7063263"/>
              <a:gd name="connsiteY5" fmla="*/ 3704039 h 3704039"/>
              <a:gd name="connsiteX6" fmla="*/ 662440 w 7063263"/>
              <a:gd name="connsiteY6" fmla="*/ 3704039 h 3704039"/>
              <a:gd name="connsiteX7" fmla="*/ 45719 w 7063263"/>
              <a:gd name="connsiteY7" fmla="*/ 3087318 h 3704039"/>
              <a:gd name="connsiteX8" fmla="*/ 0 w 7063263"/>
              <a:gd name="connsiteY8" fmla="*/ 286126 h 3704039"/>
              <a:gd name="connsiteX0" fmla="*/ 0 w 7063263"/>
              <a:gd name="connsiteY0" fmla="*/ 286126 h 3705248"/>
              <a:gd name="connsiteX1" fmla="*/ 662440 w 7063263"/>
              <a:gd name="connsiteY1" fmla="*/ 3786 h 3705248"/>
              <a:gd name="connsiteX2" fmla="*/ 6401298 w 7063263"/>
              <a:gd name="connsiteY2" fmla="*/ 3786 h 3705248"/>
              <a:gd name="connsiteX3" fmla="*/ 7063263 w 7063263"/>
              <a:gd name="connsiteY3" fmla="*/ 314701 h 3705248"/>
              <a:gd name="connsiteX4" fmla="*/ 7018019 w 7063263"/>
              <a:gd name="connsiteY4" fmla="*/ 3087318 h 3705248"/>
              <a:gd name="connsiteX5" fmla="*/ 6401298 w 7063263"/>
              <a:gd name="connsiteY5" fmla="*/ 3704039 h 3705248"/>
              <a:gd name="connsiteX6" fmla="*/ 662440 w 7063263"/>
              <a:gd name="connsiteY6" fmla="*/ 3704039 h 3705248"/>
              <a:gd name="connsiteX7" fmla="*/ 48102 w 7063263"/>
              <a:gd name="connsiteY7" fmla="*/ 3400801 h 3705248"/>
              <a:gd name="connsiteX8" fmla="*/ 0 w 7063263"/>
              <a:gd name="connsiteY8" fmla="*/ 286126 h 3705248"/>
              <a:gd name="connsiteX0" fmla="*/ 0 w 7063263"/>
              <a:gd name="connsiteY0" fmla="*/ 286126 h 3706836"/>
              <a:gd name="connsiteX1" fmla="*/ 662440 w 7063263"/>
              <a:gd name="connsiteY1" fmla="*/ 3786 h 3706836"/>
              <a:gd name="connsiteX2" fmla="*/ 6401298 w 7063263"/>
              <a:gd name="connsiteY2" fmla="*/ 3786 h 3706836"/>
              <a:gd name="connsiteX3" fmla="*/ 7063263 w 7063263"/>
              <a:gd name="connsiteY3" fmla="*/ 314701 h 3706836"/>
              <a:gd name="connsiteX4" fmla="*/ 7034689 w 7063263"/>
              <a:gd name="connsiteY4" fmla="*/ 3415087 h 3706836"/>
              <a:gd name="connsiteX5" fmla="*/ 6401298 w 7063263"/>
              <a:gd name="connsiteY5" fmla="*/ 3704039 h 3706836"/>
              <a:gd name="connsiteX6" fmla="*/ 662440 w 7063263"/>
              <a:gd name="connsiteY6" fmla="*/ 3704039 h 3706836"/>
              <a:gd name="connsiteX7" fmla="*/ 48102 w 7063263"/>
              <a:gd name="connsiteY7" fmla="*/ 3400801 h 3706836"/>
              <a:gd name="connsiteX8" fmla="*/ 0 w 7063263"/>
              <a:gd name="connsiteY8" fmla="*/ 286126 h 370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3263" h="3706836">
                <a:moveTo>
                  <a:pt x="0" y="286126"/>
                </a:moveTo>
                <a:cubicBezTo>
                  <a:pt x="0" y="-54480"/>
                  <a:pt x="321834" y="3786"/>
                  <a:pt x="662440" y="3786"/>
                </a:cubicBezTo>
                <a:lnTo>
                  <a:pt x="6401298" y="3786"/>
                </a:lnTo>
                <a:cubicBezTo>
                  <a:pt x="6741904" y="3786"/>
                  <a:pt x="7063263" y="-25905"/>
                  <a:pt x="7063263" y="314701"/>
                </a:cubicBezTo>
                <a:cubicBezTo>
                  <a:pt x="7063263" y="1136971"/>
                  <a:pt x="7034689" y="2592817"/>
                  <a:pt x="7034689" y="3415087"/>
                </a:cubicBezTo>
                <a:cubicBezTo>
                  <a:pt x="7034689" y="3755693"/>
                  <a:pt x="6741904" y="3704039"/>
                  <a:pt x="6401298" y="3704039"/>
                </a:cubicBezTo>
                <a:lnTo>
                  <a:pt x="662440" y="3704039"/>
                </a:lnTo>
                <a:cubicBezTo>
                  <a:pt x="321834" y="3704039"/>
                  <a:pt x="48102" y="3741407"/>
                  <a:pt x="48102" y="3400801"/>
                </a:cubicBezTo>
                <a:lnTo>
                  <a:pt x="0" y="286126"/>
                </a:lnTo>
                <a:close/>
              </a:path>
            </a:pathLst>
          </a:cu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LeftFacing" fov="3900000">
              <a:rot lat="20420044" lon="415131" rev="213664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latin typeface="Trebuchet MS" panose="020B0603020202020204" pitchFamily="34" charset="0"/>
              </a:rPr>
              <a:t>Requesting a list of the students, who will be present during the inspection - including information about their age, gender and ethnic background - to arrange a meeting with a cross-section of the students</a:t>
            </a:r>
          </a:p>
        </p:txBody>
      </p:sp>
      <p:sp>
        <p:nvSpPr>
          <p:cNvPr id="8" name="Rectangle: Rounded Corners 7">
            <a:extLst>
              <a:ext uri="{FF2B5EF4-FFF2-40B4-BE49-F238E27FC236}">
                <a16:creationId xmlns:a16="http://schemas.microsoft.com/office/drawing/2014/main" id="{620D2FDB-52DE-4995-9D7C-FCECB8E4C3C9}"/>
              </a:ext>
            </a:extLst>
          </p:cNvPr>
          <p:cNvSpPr/>
          <p:nvPr/>
        </p:nvSpPr>
        <p:spPr>
          <a:xfrm>
            <a:off x="608148" y="3999993"/>
            <a:ext cx="6972300" cy="431750"/>
          </a:xfrm>
          <a:prstGeom prst="roundRect">
            <a:avLst/>
          </a:pr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RightFacing" fov="3900000">
              <a:rot lat="20803808" lon="20622961" rev="33795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latin typeface="Trebuchet MS" panose="020B0603020202020204" pitchFamily="34" charset="0"/>
              </a:rPr>
              <a:t>Checking the accuracy of the introduction to the inspection report</a:t>
            </a:r>
          </a:p>
        </p:txBody>
      </p:sp>
      <p:sp>
        <p:nvSpPr>
          <p:cNvPr id="12" name="Rectangle: Rounded Corners 11">
            <a:extLst>
              <a:ext uri="{FF2B5EF4-FFF2-40B4-BE49-F238E27FC236}">
                <a16:creationId xmlns:a16="http://schemas.microsoft.com/office/drawing/2014/main" id="{2C4D4527-B154-4211-A064-7DC8A96583FB}"/>
              </a:ext>
            </a:extLst>
          </p:cNvPr>
          <p:cNvSpPr/>
          <p:nvPr/>
        </p:nvSpPr>
        <p:spPr>
          <a:xfrm>
            <a:off x="4031894" y="4451556"/>
            <a:ext cx="7367798" cy="528219"/>
          </a:xfrm>
          <a:custGeom>
            <a:avLst/>
            <a:gdLst>
              <a:gd name="connsiteX0" fmla="*/ 0 w 6972300"/>
              <a:gd name="connsiteY0" fmla="*/ 616721 h 3700253"/>
              <a:gd name="connsiteX1" fmla="*/ 616721 w 6972300"/>
              <a:gd name="connsiteY1" fmla="*/ 0 h 3700253"/>
              <a:gd name="connsiteX2" fmla="*/ 6355579 w 6972300"/>
              <a:gd name="connsiteY2" fmla="*/ 0 h 3700253"/>
              <a:gd name="connsiteX3" fmla="*/ 6972300 w 6972300"/>
              <a:gd name="connsiteY3" fmla="*/ 616721 h 3700253"/>
              <a:gd name="connsiteX4" fmla="*/ 6972300 w 6972300"/>
              <a:gd name="connsiteY4" fmla="*/ 3083532 h 3700253"/>
              <a:gd name="connsiteX5" fmla="*/ 6355579 w 6972300"/>
              <a:gd name="connsiteY5" fmla="*/ 3700253 h 3700253"/>
              <a:gd name="connsiteX6" fmla="*/ 616721 w 6972300"/>
              <a:gd name="connsiteY6" fmla="*/ 3700253 h 3700253"/>
              <a:gd name="connsiteX7" fmla="*/ 0 w 6972300"/>
              <a:gd name="connsiteY7" fmla="*/ 3083532 h 3700253"/>
              <a:gd name="connsiteX8" fmla="*/ 0 w 6972300"/>
              <a:gd name="connsiteY8" fmla="*/ 616721 h 3700253"/>
              <a:gd name="connsiteX0" fmla="*/ 0 w 7017544"/>
              <a:gd name="connsiteY0" fmla="*/ 617375 h 3700907"/>
              <a:gd name="connsiteX1" fmla="*/ 616721 w 7017544"/>
              <a:gd name="connsiteY1" fmla="*/ 654 h 3700907"/>
              <a:gd name="connsiteX2" fmla="*/ 6355579 w 7017544"/>
              <a:gd name="connsiteY2" fmla="*/ 654 h 3700907"/>
              <a:gd name="connsiteX3" fmla="*/ 7017544 w 7017544"/>
              <a:gd name="connsiteY3" fmla="*/ 311569 h 3700907"/>
              <a:gd name="connsiteX4" fmla="*/ 6972300 w 7017544"/>
              <a:gd name="connsiteY4" fmla="*/ 3084186 h 3700907"/>
              <a:gd name="connsiteX5" fmla="*/ 6355579 w 7017544"/>
              <a:gd name="connsiteY5" fmla="*/ 3700907 h 3700907"/>
              <a:gd name="connsiteX6" fmla="*/ 616721 w 7017544"/>
              <a:gd name="connsiteY6" fmla="*/ 3700907 h 3700907"/>
              <a:gd name="connsiteX7" fmla="*/ 0 w 7017544"/>
              <a:gd name="connsiteY7" fmla="*/ 3084186 h 3700907"/>
              <a:gd name="connsiteX8" fmla="*/ 0 w 7017544"/>
              <a:gd name="connsiteY8" fmla="*/ 617375 h 3700907"/>
              <a:gd name="connsiteX0" fmla="*/ 0 w 7063263"/>
              <a:gd name="connsiteY0" fmla="*/ 286126 h 3704039"/>
              <a:gd name="connsiteX1" fmla="*/ 662440 w 7063263"/>
              <a:gd name="connsiteY1" fmla="*/ 3786 h 3704039"/>
              <a:gd name="connsiteX2" fmla="*/ 6401298 w 7063263"/>
              <a:gd name="connsiteY2" fmla="*/ 3786 h 3704039"/>
              <a:gd name="connsiteX3" fmla="*/ 7063263 w 7063263"/>
              <a:gd name="connsiteY3" fmla="*/ 314701 h 3704039"/>
              <a:gd name="connsiteX4" fmla="*/ 7018019 w 7063263"/>
              <a:gd name="connsiteY4" fmla="*/ 3087318 h 3704039"/>
              <a:gd name="connsiteX5" fmla="*/ 6401298 w 7063263"/>
              <a:gd name="connsiteY5" fmla="*/ 3704039 h 3704039"/>
              <a:gd name="connsiteX6" fmla="*/ 662440 w 7063263"/>
              <a:gd name="connsiteY6" fmla="*/ 3704039 h 3704039"/>
              <a:gd name="connsiteX7" fmla="*/ 45719 w 7063263"/>
              <a:gd name="connsiteY7" fmla="*/ 3087318 h 3704039"/>
              <a:gd name="connsiteX8" fmla="*/ 0 w 7063263"/>
              <a:gd name="connsiteY8" fmla="*/ 286126 h 3704039"/>
              <a:gd name="connsiteX0" fmla="*/ 0 w 7063263"/>
              <a:gd name="connsiteY0" fmla="*/ 286126 h 3705248"/>
              <a:gd name="connsiteX1" fmla="*/ 662440 w 7063263"/>
              <a:gd name="connsiteY1" fmla="*/ 3786 h 3705248"/>
              <a:gd name="connsiteX2" fmla="*/ 6401298 w 7063263"/>
              <a:gd name="connsiteY2" fmla="*/ 3786 h 3705248"/>
              <a:gd name="connsiteX3" fmla="*/ 7063263 w 7063263"/>
              <a:gd name="connsiteY3" fmla="*/ 314701 h 3705248"/>
              <a:gd name="connsiteX4" fmla="*/ 7018019 w 7063263"/>
              <a:gd name="connsiteY4" fmla="*/ 3087318 h 3705248"/>
              <a:gd name="connsiteX5" fmla="*/ 6401298 w 7063263"/>
              <a:gd name="connsiteY5" fmla="*/ 3704039 h 3705248"/>
              <a:gd name="connsiteX6" fmla="*/ 662440 w 7063263"/>
              <a:gd name="connsiteY6" fmla="*/ 3704039 h 3705248"/>
              <a:gd name="connsiteX7" fmla="*/ 48102 w 7063263"/>
              <a:gd name="connsiteY7" fmla="*/ 3400801 h 3705248"/>
              <a:gd name="connsiteX8" fmla="*/ 0 w 7063263"/>
              <a:gd name="connsiteY8" fmla="*/ 286126 h 3705248"/>
              <a:gd name="connsiteX0" fmla="*/ 0 w 7063263"/>
              <a:gd name="connsiteY0" fmla="*/ 286126 h 3706836"/>
              <a:gd name="connsiteX1" fmla="*/ 662440 w 7063263"/>
              <a:gd name="connsiteY1" fmla="*/ 3786 h 3706836"/>
              <a:gd name="connsiteX2" fmla="*/ 6401298 w 7063263"/>
              <a:gd name="connsiteY2" fmla="*/ 3786 h 3706836"/>
              <a:gd name="connsiteX3" fmla="*/ 7063263 w 7063263"/>
              <a:gd name="connsiteY3" fmla="*/ 314701 h 3706836"/>
              <a:gd name="connsiteX4" fmla="*/ 7034689 w 7063263"/>
              <a:gd name="connsiteY4" fmla="*/ 3415087 h 3706836"/>
              <a:gd name="connsiteX5" fmla="*/ 6401298 w 7063263"/>
              <a:gd name="connsiteY5" fmla="*/ 3704039 h 3706836"/>
              <a:gd name="connsiteX6" fmla="*/ 662440 w 7063263"/>
              <a:gd name="connsiteY6" fmla="*/ 3704039 h 3706836"/>
              <a:gd name="connsiteX7" fmla="*/ 48102 w 7063263"/>
              <a:gd name="connsiteY7" fmla="*/ 3400801 h 3706836"/>
              <a:gd name="connsiteX8" fmla="*/ 0 w 7063263"/>
              <a:gd name="connsiteY8" fmla="*/ 286126 h 370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3263" h="3706836">
                <a:moveTo>
                  <a:pt x="0" y="286126"/>
                </a:moveTo>
                <a:cubicBezTo>
                  <a:pt x="0" y="-54480"/>
                  <a:pt x="321834" y="3786"/>
                  <a:pt x="662440" y="3786"/>
                </a:cubicBezTo>
                <a:lnTo>
                  <a:pt x="6401298" y="3786"/>
                </a:lnTo>
                <a:cubicBezTo>
                  <a:pt x="6741904" y="3786"/>
                  <a:pt x="7063263" y="-25905"/>
                  <a:pt x="7063263" y="314701"/>
                </a:cubicBezTo>
                <a:cubicBezTo>
                  <a:pt x="7063263" y="1136971"/>
                  <a:pt x="7034689" y="2592817"/>
                  <a:pt x="7034689" y="3415087"/>
                </a:cubicBezTo>
                <a:cubicBezTo>
                  <a:pt x="7034689" y="3755693"/>
                  <a:pt x="6741904" y="3704039"/>
                  <a:pt x="6401298" y="3704039"/>
                </a:cubicBezTo>
                <a:lnTo>
                  <a:pt x="662440" y="3704039"/>
                </a:lnTo>
                <a:cubicBezTo>
                  <a:pt x="321834" y="3704039"/>
                  <a:pt x="48102" y="3741407"/>
                  <a:pt x="48102" y="3400801"/>
                </a:cubicBezTo>
                <a:lnTo>
                  <a:pt x="0" y="286126"/>
                </a:lnTo>
                <a:close/>
              </a:path>
            </a:pathLst>
          </a:cu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LeftFacing" fov="3900000">
              <a:rot lat="20420044" lon="415131" rev="213664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latin typeface="Trebuchet MS" panose="020B0603020202020204" pitchFamily="34" charset="0"/>
              </a:rPr>
              <a:t>Confirming that a draft inspection timetable will be sent for you to agree or request amendments</a:t>
            </a:r>
          </a:p>
        </p:txBody>
      </p:sp>
      <p:sp>
        <p:nvSpPr>
          <p:cNvPr id="18" name="Rectangle: Rounded Corners 17">
            <a:extLst>
              <a:ext uri="{FF2B5EF4-FFF2-40B4-BE49-F238E27FC236}">
                <a16:creationId xmlns:a16="http://schemas.microsoft.com/office/drawing/2014/main" id="{6A391CB5-9F42-4598-91F1-1E97EA64435D}"/>
              </a:ext>
            </a:extLst>
          </p:cNvPr>
          <p:cNvSpPr/>
          <p:nvPr/>
        </p:nvSpPr>
        <p:spPr>
          <a:xfrm>
            <a:off x="608148" y="4997052"/>
            <a:ext cx="6972300" cy="431750"/>
          </a:xfrm>
          <a:prstGeom prst="roundRect">
            <a:avLst/>
          </a:pr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RightFacing" fov="3900000">
              <a:rot lat="20803808" lon="20622961" rev="33795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latin typeface="Trebuchet MS" panose="020B0603020202020204" pitchFamily="34" charset="0"/>
              </a:rPr>
              <a:t>Setting up the base room where the inspector(s) will work</a:t>
            </a:r>
          </a:p>
        </p:txBody>
      </p:sp>
      <p:sp>
        <p:nvSpPr>
          <p:cNvPr id="19" name="Rectangle: Rounded Corners 11">
            <a:extLst>
              <a:ext uri="{FF2B5EF4-FFF2-40B4-BE49-F238E27FC236}">
                <a16:creationId xmlns:a16="http://schemas.microsoft.com/office/drawing/2014/main" id="{2542572E-560F-4227-8F06-35CFEDCFC3B8}"/>
              </a:ext>
            </a:extLst>
          </p:cNvPr>
          <p:cNvSpPr/>
          <p:nvPr/>
        </p:nvSpPr>
        <p:spPr>
          <a:xfrm>
            <a:off x="3972335" y="5465892"/>
            <a:ext cx="7427357" cy="528219"/>
          </a:xfrm>
          <a:custGeom>
            <a:avLst/>
            <a:gdLst>
              <a:gd name="connsiteX0" fmla="*/ 0 w 6972300"/>
              <a:gd name="connsiteY0" fmla="*/ 616721 h 3700253"/>
              <a:gd name="connsiteX1" fmla="*/ 616721 w 6972300"/>
              <a:gd name="connsiteY1" fmla="*/ 0 h 3700253"/>
              <a:gd name="connsiteX2" fmla="*/ 6355579 w 6972300"/>
              <a:gd name="connsiteY2" fmla="*/ 0 h 3700253"/>
              <a:gd name="connsiteX3" fmla="*/ 6972300 w 6972300"/>
              <a:gd name="connsiteY3" fmla="*/ 616721 h 3700253"/>
              <a:gd name="connsiteX4" fmla="*/ 6972300 w 6972300"/>
              <a:gd name="connsiteY4" fmla="*/ 3083532 h 3700253"/>
              <a:gd name="connsiteX5" fmla="*/ 6355579 w 6972300"/>
              <a:gd name="connsiteY5" fmla="*/ 3700253 h 3700253"/>
              <a:gd name="connsiteX6" fmla="*/ 616721 w 6972300"/>
              <a:gd name="connsiteY6" fmla="*/ 3700253 h 3700253"/>
              <a:gd name="connsiteX7" fmla="*/ 0 w 6972300"/>
              <a:gd name="connsiteY7" fmla="*/ 3083532 h 3700253"/>
              <a:gd name="connsiteX8" fmla="*/ 0 w 6972300"/>
              <a:gd name="connsiteY8" fmla="*/ 616721 h 3700253"/>
              <a:gd name="connsiteX0" fmla="*/ 0 w 7017544"/>
              <a:gd name="connsiteY0" fmla="*/ 617375 h 3700907"/>
              <a:gd name="connsiteX1" fmla="*/ 616721 w 7017544"/>
              <a:gd name="connsiteY1" fmla="*/ 654 h 3700907"/>
              <a:gd name="connsiteX2" fmla="*/ 6355579 w 7017544"/>
              <a:gd name="connsiteY2" fmla="*/ 654 h 3700907"/>
              <a:gd name="connsiteX3" fmla="*/ 7017544 w 7017544"/>
              <a:gd name="connsiteY3" fmla="*/ 311569 h 3700907"/>
              <a:gd name="connsiteX4" fmla="*/ 6972300 w 7017544"/>
              <a:gd name="connsiteY4" fmla="*/ 3084186 h 3700907"/>
              <a:gd name="connsiteX5" fmla="*/ 6355579 w 7017544"/>
              <a:gd name="connsiteY5" fmla="*/ 3700907 h 3700907"/>
              <a:gd name="connsiteX6" fmla="*/ 616721 w 7017544"/>
              <a:gd name="connsiteY6" fmla="*/ 3700907 h 3700907"/>
              <a:gd name="connsiteX7" fmla="*/ 0 w 7017544"/>
              <a:gd name="connsiteY7" fmla="*/ 3084186 h 3700907"/>
              <a:gd name="connsiteX8" fmla="*/ 0 w 7017544"/>
              <a:gd name="connsiteY8" fmla="*/ 617375 h 3700907"/>
              <a:gd name="connsiteX0" fmla="*/ 0 w 7063263"/>
              <a:gd name="connsiteY0" fmla="*/ 286126 h 3704039"/>
              <a:gd name="connsiteX1" fmla="*/ 662440 w 7063263"/>
              <a:gd name="connsiteY1" fmla="*/ 3786 h 3704039"/>
              <a:gd name="connsiteX2" fmla="*/ 6401298 w 7063263"/>
              <a:gd name="connsiteY2" fmla="*/ 3786 h 3704039"/>
              <a:gd name="connsiteX3" fmla="*/ 7063263 w 7063263"/>
              <a:gd name="connsiteY3" fmla="*/ 314701 h 3704039"/>
              <a:gd name="connsiteX4" fmla="*/ 7018019 w 7063263"/>
              <a:gd name="connsiteY4" fmla="*/ 3087318 h 3704039"/>
              <a:gd name="connsiteX5" fmla="*/ 6401298 w 7063263"/>
              <a:gd name="connsiteY5" fmla="*/ 3704039 h 3704039"/>
              <a:gd name="connsiteX6" fmla="*/ 662440 w 7063263"/>
              <a:gd name="connsiteY6" fmla="*/ 3704039 h 3704039"/>
              <a:gd name="connsiteX7" fmla="*/ 45719 w 7063263"/>
              <a:gd name="connsiteY7" fmla="*/ 3087318 h 3704039"/>
              <a:gd name="connsiteX8" fmla="*/ 0 w 7063263"/>
              <a:gd name="connsiteY8" fmla="*/ 286126 h 3704039"/>
              <a:gd name="connsiteX0" fmla="*/ 0 w 7063263"/>
              <a:gd name="connsiteY0" fmla="*/ 286126 h 3705248"/>
              <a:gd name="connsiteX1" fmla="*/ 662440 w 7063263"/>
              <a:gd name="connsiteY1" fmla="*/ 3786 h 3705248"/>
              <a:gd name="connsiteX2" fmla="*/ 6401298 w 7063263"/>
              <a:gd name="connsiteY2" fmla="*/ 3786 h 3705248"/>
              <a:gd name="connsiteX3" fmla="*/ 7063263 w 7063263"/>
              <a:gd name="connsiteY3" fmla="*/ 314701 h 3705248"/>
              <a:gd name="connsiteX4" fmla="*/ 7018019 w 7063263"/>
              <a:gd name="connsiteY4" fmla="*/ 3087318 h 3705248"/>
              <a:gd name="connsiteX5" fmla="*/ 6401298 w 7063263"/>
              <a:gd name="connsiteY5" fmla="*/ 3704039 h 3705248"/>
              <a:gd name="connsiteX6" fmla="*/ 662440 w 7063263"/>
              <a:gd name="connsiteY6" fmla="*/ 3704039 h 3705248"/>
              <a:gd name="connsiteX7" fmla="*/ 48102 w 7063263"/>
              <a:gd name="connsiteY7" fmla="*/ 3400801 h 3705248"/>
              <a:gd name="connsiteX8" fmla="*/ 0 w 7063263"/>
              <a:gd name="connsiteY8" fmla="*/ 286126 h 3705248"/>
              <a:gd name="connsiteX0" fmla="*/ 0 w 7063263"/>
              <a:gd name="connsiteY0" fmla="*/ 286126 h 3706836"/>
              <a:gd name="connsiteX1" fmla="*/ 662440 w 7063263"/>
              <a:gd name="connsiteY1" fmla="*/ 3786 h 3706836"/>
              <a:gd name="connsiteX2" fmla="*/ 6401298 w 7063263"/>
              <a:gd name="connsiteY2" fmla="*/ 3786 h 3706836"/>
              <a:gd name="connsiteX3" fmla="*/ 7063263 w 7063263"/>
              <a:gd name="connsiteY3" fmla="*/ 314701 h 3706836"/>
              <a:gd name="connsiteX4" fmla="*/ 7034689 w 7063263"/>
              <a:gd name="connsiteY4" fmla="*/ 3415087 h 3706836"/>
              <a:gd name="connsiteX5" fmla="*/ 6401298 w 7063263"/>
              <a:gd name="connsiteY5" fmla="*/ 3704039 h 3706836"/>
              <a:gd name="connsiteX6" fmla="*/ 662440 w 7063263"/>
              <a:gd name="connsiteY6" fmla="*/ 3704039 h 3706836"/>
              <a:gd name="connsiteX7" fmla="*/ 48102 w 7063263"/>
              <a:gd name="connsiteY7" fmla="*/ 3400801 h 3706836"/>
              <a:gd name="connsiteX8" fmla="*/ 0 w 7063263"/>
              <a:gd name="connsiteY8" fmla="*/ 286126 h 370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3263" h="3706836">
                <a:moveTo>
                  <a:pt x="0" y="286126"/>
                </a:moveTo>
                <a:cubicBezTo>
                  <a:pt x="0" y="-54480"/>
                  <a:pt x="321834" y="3786"/>
                  <a:pt x="662440" y="3786"/>
                </a:cubicBezTo>
                <a:lnTo>
                  <a:pt x="6401298" y="3786"/>
                </a:lnTo>
                <a:cubicBezTo>
                  <a:pt x="6741904" y="3786"/>
                  <a:pt x="7063263" y="-25905"/>
                  <a:pt x="7063263" y="314701"/>
                </a:cubicBezTo>
                <a:cubicBezTo>
                  <a:pt x="7063263" y="1136971"/>
                  <a:pt x="7034689" y="2592817"/>
                  <a:pt x="7034689" y="3415087"/>
                </a:cubicBezTo>
                <a:cubicBezTo>
                  <a:pt x="7034689" y="3755693"/>
                  <a:pt x="6741904" y="3704039"/>
                  <a:pt x="6401298" y="3704039"/>
                </a:cubicBezTo>
                <a:lnTo>
                  <a:pt x="662440" y="3704039"/>
                </a:lnTo>
                <a:cubicBezTo>
                  <a:pt x="321834" y="3704039"/>
                  <a:pt x="48102" y="3741407"/>
                  <a:pt x="48102" y="3400801"/>
                </a:cubicBezTo>
                <a:lnTo>
                  <a:pt x="0" y="286126"/>
                </a:lnTo>
                <a:close/>
              </a:path>
            </a:pathLst>
          </a:custGeom>
          <a:solidFill>
            <a:srgbClr val="F09E39"/>
          </a:solidFill>
          <a:ln>
            <a:solidFill>
              <a:srgbClr val="002060"/>
            </a:solidFill>
          </a:ln>
          <a:effectLst>
            <a:outerShdw blurRad="50800" dist="38100" dir="5400000" algn="t" rotWithShape="0">
              <a:prstClr val="black">
                <a:alpha val="40000"/>
              </a:prstClr>
            </a:outerShdw>
          </a:effectLst>
          <a:scene3d>
            <a:camera prst="perspectiveHeroicExtremeLeftFacing" fov="3900000">
              <a:rot lat="20420044" lon="415131" rev="213664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2060"/>
                </a:solidFill>
                <a:latin typeface="Trebuchet MS" panose="020B0603020202020204" pitchFamily="34" charset="0"/>
              </a:rPr>
              <a:t>Please respond to the inspector’s requests as promptly as you can to ensure the inspection can be prepared well, in advance</a:t>
            </a:r>
          </a:p>
        </p:txBody>
      </p:sp>
    </p:spTree>
    <p:extLst>
      <p:ext uri="{BB962C8B-B14F-4D97-AF65-F5344CB8AC3E}">
        <p14:creationId xmlns:p14="http://schemas.microsoft.com/office/powerpoint/2010/main" val="1662033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8" grpId="0" animBg="1"/>
      <p:bldP spid="12"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thumbs up image">
            <a:extLst>
              <a:ext uri="{FF2B5EF4-FFF2-40B4-BE49-F238E27FC236}">
                <a16:creationId xmlns:a16="http://schemas.microsoft.com/office/drawing/2014/main" id="{C7F3A906-ACA7-403B-B396-EE000F86FB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84" t="10714" r="15358" b="11029"/>
          <a:stretch/>
        </p:blipFill>
        <p:spPr bwMode="auto">
          <a:xfrm>
            <a:off x="9374527" y="2071681"/>
            <a:ext cx="2614612" cy="30467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135811BE-7EA7-4FE6-85D1-A03C1BB6C6E5}"/>
              </a:ext>
            </a:extLst>
          </p:cNvPr>
          <p:cNvGraphicFramePr/>
          <p:nvPr>
            <p:extLst>
              <p:ext uri="{D42A27DB-BD31-4B8C-83A1-F6EECF244321}">
                <p14:modId xmlns:p14="http://schemas.microsoft.com/office/powerpoint/2010/main" val="2735159643"/>
              </p:ext>
            </p:extLst>
          </p:nvPr>
        </p:nvGraphicFramePr>
        <p:xfrm>
          <a:off x="418959" y="1244072"/>
          <a:ext cx="11225354" cy="4613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55190748-E68F-49C9-9A0A-F0843F7FC8CE}"/>
              </a:ext>
            </a:extLst>
          </p:cNvPr>
          <p:cNvGrpSpPr>
            <a:grpSpLocks/>
          </p:cNvGrpSpPr>
          <p:nvPr/>
        </p:nvGrpSpPr>
        <p:grpSpPr bwMode="auto">
          <a:xfrm>
            <a:off x="-392113" y="480457"/>
            <a:ext cx="7813330" cy="619473"/>
            <a:chOff x="-364401" y="627913"/>
            <a:chExt cx="6850796" cy="780360"/>
          </a:xfrm>
        </p:grpSpPr>
        <p:sp>
          <p:nvSpPr>
            <p:cNvPr id="11" name="Rectangle: Rounded Corners 10">
              <a:extLst>
                <a:ext uri="{FF2B5EF4-FFF2-40B4-BE49-F238E27FC236}">
                  <a16:creationId xmlns:a16="http://schemas.microsoft.com/office/drawing/2014/main" id="{0A41D0EA-F0FF-4F71-937E-E33038E26C6F}"/>
                </a:ext>
              </a:extLst>
            </p:cNvPr>
            <p:cNvSpPr/>
            <p:nvPr/>
          </p:nvSpPr>
          <p:spPr>
            <a:xfrm>
              <a:off x="-364401" y="627913"/>
              <a:ext cx="6625597" cy="780360"/>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2D6DBDBD-4ED1-404E-BD7C-169C1F3DEE50}"/>
                </a:ext>
              </a:extLst>
            </p:cNvPr>
            <p:cNvSpPr>
              <a:spLocks noChangeArrowheads="1"/>
            </p:cNvSpPr>
            <p:nvPr/>
          </p:nvSpPr>
          <p:spPr bwMode="auto">
            <a:xfrm>
              <a:off x="346755" y="676974"/>
              <a:ext cx="6139640" cy="6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2800" b="1" dirty="0">
                  <a:solidFill>
                    <a:srgbClr val="F8ECD1"/>
                  </a:solidFill>
                  <a:latin typeface="+mn-lt"/>
                </a:rPr>
                <a:t>You Are Ready!</a:t>
              </a:r>
            </a:p>
          </p:txBody>
        </p:sp>
      </p:grpSp>
      <p:sp>
        <p:nvSpPr>
          <p:cNvPr id="13" name="Rectangle 12">
            <a:extLst>
              <a:ext uri="{FF2B5EF4-FFF2-40B4-BE49-F238E27FC236}">
                <a16:creationId xmlns:a16="http://schemas.microsoft.com/office/drawing/2014/main" id="{83962630-3FD4-4B7B-B9BB-EDD1316B759F}"/>
              </a:ext>
            </a:extLst>
          </p:cNvPr>
          <p:cNvSpPr/>
          <p:nvPr/>
        </p:nvSpPr>
        <p:spPr>
          <a:xfrm>
            <a:off x="5691188" y="5534709"/>
            <a:ext cx="6096000" cy="646331"/>
          </a:xfrm>
          <a:prstGeom prst="rect">
            <a:avLst/>
          </a:prstGeom>
        </p:spPr>
        <p:txBody>
          <a:bodyPr>
            <a:spAutoFit/>
          </a:bodyPr>
          <a:lstStyle/>
          <a:p>
            <a:pPr lvl="0"/>
            <a:r>
              <a:rPr lang="en-GB" b="1" dirty="0">
                <a:solidFill>
                  <a:srgbClr val="002060"/>
                </a:solidFill>
                <a:latin typeface="Trebuchet MS" panose="020B0603020202020204" pitchFamily="34" charset="0"/>
              </a:rPr>
              <a:t>Good luck and we hope that you find the inspection to be a useful and constructive experience! </a:t>
            </a:r>
            <a:endParaRPr lang="en-US" b="1"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3087071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childTnLst>
                          </p:cTn>
                        </p:par>
                        <p:par>
                          <p:cTn id="13" fill="hold">
                            <p:stCondLst>
                              <p:cond delay="2250"/>
                            </p:stCondLst>
                            <p:childTnLst>
                              <p:par>
                                <p:cTn id="14" presetID="21"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4250"/>
                            </p:stCondLst>
                            <p:childTnLst>
                              <p:par>
                                <p:cTn id="18" presetID="31" presetClass="entr" presetSubtype="0" fill="hold" nodeType="afterEffect">
                                  <p:stCondLst>
                                    <p:cond delay="0"/>
                                  </p:stCondLst>
                                  <p:childTnLst>
                                    <p:set>
                                      <p:cBhvr>
                                        <p:cTn id="19" dur="1" fill="hold">
                                          <p:stCondLst>
                                            <p:cond delay="0"/>
                                          </p:stCondLst>
                                        </p:cTn>
                                        <p:tgtEl>
                                          <p:spTgt spid="12290"/>
                                        </p:tgtEl>
                                        <p:attrNameLst>
                                          <p:attrName>style.visibility</p:attrName>
                                        </p:attrNameLst>
                                      </p:cBhvr>
                                      <p:to>
                                        <p:strVal val="visible"/>
                                      </p:to>
                                    </p:set>
                                    <p:anim calcmode="lin" valueType="num">
                                      <p:cBhvr>
                                        <p:cTn id="20" dur="1000" fill="hold"/>
                                        <p:tgtEl>
                                          <p:spTgt spid="12290"/>
                                        </p:tgtEl>
                                        <p:attrNameLst>
                                          <p:attrName>ppt_w</p:attrName>
                                        </p:attrNameLst>
                                      </p:cBhvr>
                                      <p:tavLst>
                                        <p:tav tm="0">
                                          <p:val>
                                            <p:fltVal val="0"/>
                                          </p:val>
                                        </p:tav>
                                        <p:tav tm="100000">
                                          <p:val>
                                            <p:strVal val="#ppt_w"/>
                                          </p:val>
                                        </p:tav>
                                      </p:tavLst>
                                    </p:anim>
                                    <p:anim calcmode="lin" valueType="num">
                                      <p:cBhvr>
                                        <p:cTn id="21" dur="1000" fill="hold"/>
                                        <p:tgtEl>
                                          <p:spTgt spid="12290"/>
                                        </p:tgtEl>
                                        <p:attrNameLst>
                                          <p:attrName>ppt_h</p:attrName>
                                        </p:attrNameLst>
                                      </p:cBhvr>
                                      <p:tavLst>
                                        <p:tav tm="0">
                                          <p:val>
                                            <p:fltVal val="0"/>
                                          </p:val>
                                        </p:tav>
                                        <p:tav tm="100000">
                                          <p:val>
                                            <p:strVal val="#ppt_h"/>
                                          </p:val>
                                        </p:tav>
                                      </p:tavLst>
                                    </p:anim>
                                    <p:anim calcmode="lin" valueType="num">
                                      <p:cBhvr>
                                        <p:cTn id="22" dur="1000" fill="hold"/>
                                        <p:tgtEl>
                                          <p:spTgt spid="12290"/>
                                        </p:tgtEl>
                                        <p:attrNameLst>
                                          <p:attrName>style.rotation</p:attrName>
                                        </p:attrNameLst>
                                      </p:cBhvr>
                                      <p:tavLst>
                                        <p:tav tm="0">
                                          <p:val>
                                            <p:fltVal val="90"/>
                                          </p:val>
                                        </p:tav>
                                        <p:tav tm="100000">
                                          <p:val>
                                            <p:fltVal val="0"/>
                                          </p:val>
                                        </p:tav>
                                      </p:tavLst>
                                    </p:anim>
                                    <p:animEffect transition="in" filter="fade">
                                      <p:cBhvr>
                                        <p:cTn id="23" dur="1000"/>
                                        <p:tgtEl>
                                          <p:spTgt spid="12290"/>
                                        </p:tgtEl>
                                      </p:cBhvr>
                                    </p:animEffect>
                                  </p:childTnLst>
                                </p:cTn>
                              </p:par>
                            </p:childTnLst>
                          </p:cTn>
                        </p:par>
                        <p:par>
                          <p:cTn id="24" fill="hold">
                            <p:stCondLst>
                              <p:cond delay="5250"/>
                            </p:stCondLst>
                            <p:childTnLst>
                              <p:par>
                                <p:cTn id="25" presetID="26" presetClass="emph" presetSubtype="0" fill="hold" nodeType="afterEffect">
                                  <p:stCondLst>
                                    <p:cond delay="0"/>
                                  </p:stCondLst>
                                  <p:childTnLst>
                                    <p:animEffect transition="out" filter="fade">
                                      <p:cBhvr>
                                        <p:cTn id="26" dur="500" tmFilter="0, 0; .2, .5; .8, .5; 1, 0"/>
                                        <p:tgtEl>
                                          <p:spTgt spid="12290"/>
                                        </p:tgtEl>
                                      </p:cBhvr>
                                    </p:animEffect>
                                    <p:animScale>
                                      <p:cBhvr>
                                        <p:cTn id="27" dur="250" autoRev="1" fill="hold"/>
                                        <p:tgtEl>
                                          <p:spTgt spid="12290"/>
                                        </p:tgtEl>
                                      </p:cBhvr>
                                      <p:by x="105000" y="105000"/>
                                    </p:animScale>
                                  </p:childTnLst>
                                </p:cTn>
                              </p:par>
                            </p:childTnLst>
                          </p:cTn>
                        </p:par>
                        <p:par>
                          <p:cTn id="28" fill="hold">
                            <p:stCondLst>
                              <p:cond delay="5750"/>
                            </p:stCondLst>
                            <p:childTnLst>
                              <p:par>
                                <p:cTn id="29" presetID="26" presetClass="emph" presetSubtype="0" fill="hold" nodeType="afterEffect">
                                  <p:stCondLst>
                                    <p:cond delay="0"/>
                                  </p:stCondLst>
                                  <p:childTnLst>
                                    <p:animEffect transition="out" filter="fade">
                                      <p:cBhvr>
                                        <p:cTn id="30" dur="500" tmFilter="0, 0; .2, .5; .8, .5; 1, 0"/>
                                        <p:tgtEl>
                                          <p:spTgt spid="12290"/>
                                        </p:tgtEl>
                                      </p:cBhvr>
                                    </p:animEffect>
                                    <p:animScale>
                                      <p:cBhvr>
                                        <p:cTn id="31" dur="250" autoRev="1" fill="hold"/>
                                        <p:tgtEl>
                                          <p:spTgt spid="12290"/>
                                        </p:tgtEl>
                                      </p:cBhvr>
                                      <p:by x="105000" y="105000"/>
                                    </p:animScale>
                                  </p:childTnLst>
                                </p:cTn>
                              </p:par>
                            </p:childTnLst>
                          </p:cTn>
                        </p:par>
                        <p:par>
                          <p:cTn id="32" fill="hold">
                            <p:stCondLst>
                              <p:cond delay="6250"/>
                            </p:stCondLst>
                            <p:childTnLst>
                              <p:par>
                                <p:cTn id="33" presetID="26" presetClass="emph" presetSubtype="0" fill="hold" nodeType="afterEffect">
                                  <p:stCondLst>
                                    <p:cond delay="0"/>
                                  </p:stCondLst>
                                  <p:childTnLst>
                                    <p:animEffect transition="out" filter="fade">
                                      <p:cBhvr>
                                        <p:cTn id="34" dur="500" tmFilter="0, 0; .2, .5; .8, .5; 1, 0"/>
                                        <p:tgtEl>
                                          <p:spTgt spid="12290"/>
                                        </p:tgtEl>
                                      </p:cBhvr>
                                    </p:animEffect>
                                    <p:animScale>
                                      <p:cBhvr>
                                        <p:cTn id="35" dur="250" autoRev="1" fill="hold"/>
                                        <p:tgtEl>
                                          <p:spTgt spid="122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575679"/>
            <a:ext cx="12721503" cy="3422072"/>
          </a:xfrm>
          <a:prstGeom prst="rect">
            <a:avLst/>
          </a:prstGeom>
          <a:solidFill>
            <a:srgbClr val="001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0526"/>
          <a:stretch>
            <a:fillRect/>
          </a:stretch>
        </p:blipFill>
        <p:spPr bwMode="auto">
          <a:xfrm>
            <a:off x="220656" y="228332"/>
            <a:ext cx="2021541" cy="116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0656" y="5039817"/>
            <a:ext cx="8194872" cy="1384995"/>
          </a:xfrm>
          <a:prstGeom prst="rect">
            <a:avLst/>
          </a:prstGeom>
          <a:noFill/>
        </p:spPr>
        <p:txBody>
          <a:bodyPr wrap="none">
            <a:spAutoFit/>
          </a:bodyPr>
          <a:lstStyle/>
          <a:p>
            <a:pPr algn="ctr" eaLnBrk="0" fontAlgn="base" hangingPunct="0">
              <a:spcBef>
                <a:spcPct val="0"/>
              </a:spcBef>
              <a:spcAft>
                <a:spcPct val="0"/>
              </a:spcAft>
              <a:defRPr/>
            </a:pPr>
            <a:r>
              <a:rPr lang="en-GB" sz="2800" dirty="0">
                <a:ln w="0"/>
                <a:gradFill flip="none" rotWithShape="1">
                  <a:gsLst>
                    <a:gs pos="0">
                      <a:srgbClr val="FFFFFF">
                        <a:lumMod val="67000"/>
                      </a:srgbClr>
                    </a:gs>
                    <a:gs pos="48000">
                      <a:srgbClr val="FFFFFF">
                        <a:lumMod val="97000"/>
                        <a:lumOff val="3000"/>
                      </a:srgbClr>
                    </a:gs>
                    <a:gs pos="100000">
                      <a:srgbClr val="FFFFFF">
                        <a:lumMod val="60000"/>
                        <a:lumOff val="40000"/>
                      </a:srgbClr>
                    </a:gs>
                  </a:gsLst>
                  <a:lin ang="16200000" scaled="1"/>
                  <a:tileRect/>
                </a:gradFill>
                <a:effectLst>
                  <a:outerShdw blurRad="50800" dist="38100" dir="5400000" algn="t" rotWithShape="0">
                    <a:srgbClr val="FFFFFF"/>
                  </a:outerShdw>
                </a:effectLst>
                <a:latin typeface="Trebuchet MS" panose="020B0603020202020204" pitchFamily="34" charset="0"/>
              </a:rPr>
              <a:t> THE BRITISH ACCREDITATION COUNCIL</a:t>
            </a:r>
            <a:br>
              <a:rPr lang="en-GB" sz="2800" dirty="0">
                <a:ln w="0"/>
                <a:gradFill>
                  <a:gsLst>
                    <a:gs pos="21000">
                      <a:srgbClr val="53575C"/>
                    </a:gs>
                    <a:gs pos="88000">
                      <a:srgbClr val="C5C7CA"/>
                    </a:gs>
                  </a:gsLst>
                  <a:lin ang="5400000"/>
                </a:gradFill>
                <a:latin typeface="Trebuchet MS" panose="020B0603020202020204" pitchFamily="34" charset="0"/>
              </a:rPr>
            </a:br>
            <a:r>
              <a:rPr lang="en-GB" sz="2800" dirty="0">
                <a:ln w="0"/>
                <a:gradFill>
                  <a:gsLst>
                    <a:gs pos="21000">
                      <a:srgbClr val="53575C"/>
                    </a:gs>
                    <a:gs pos="88000">
                      <a:srgbClr val="C5C7CA"/>
                    </a:gs>
                  </a:gsLst>
                  <a:lin ang="5400000"/>
                </a:gradFill>
                <a:latin typeface="Trebuchet MS" panose="020B0603020202020204" pitchFamily="34" charset="0"/>
              </a:rPr>
              <a:t> </a:t>
            </a:r>
            <a:r>
              <a:rPr lang="en-GB" sz="2800" dirty="0">
                <a:ln w="0"/>
                <a:gradFill flip="none" rotWithShape="1">
                  <a:gsLst>
                    <a:gs pos="0">
                      <a:srgbClr val="FFFFFF">
                        <a:lumMod val="67000"/>
                      </a:srgbClr>
                    </a:gs>
                    <a:gs pos="61000">
                      <a:srgbClr val="FFFFFF">
                        <a:lumMod val="97000"/>
                        <a:lumOff val="3000"/>
                      </a:srgbClr>
                    </a:gs>
                    <a:gs pos="100000">
                      <a:srgbClr val="FFFFFF">
                        <a:lumMod val="60000"/>
                        <a:lumOff val="40000"/>
                      </a:srgbClr>
                    </a:gs>
                  </a:gsLst>
                  <a:lin ang="16200000" scaled="1"/>
                  <a:tileRect/>
                </a:gradFill>
                <a:latin typeface="Trebuchet MS" panose="020B0603020202020204" pitchFamily="34" charset="0"/>
              </a:rPr>
              <a:t>Raising Standards in the Global Education Market</a:t>
            </a:r>
          </a:p>
          <a:p>
            <a:pPr algn="ctr" eaLnBrk="0" fontAlgn="base" hangingPunct="0">
              <a:spcBef>
                <a:spcPct val="0"/>
              </a:spcBef>
              <a:spcAft>
                <a:spcPct val="0"/>
              </a:spcAft>
              <a:defRPr/>
            </a:pPr>
            <a:r>
              <a:rPr lang="en-GB" sz="2800" dirty="0">
                <a:ln w="0"/>
                <a:gradFill flip="none" rotWithShape="1">
                  <a:gsLst>
                    <a:gs pos="0">
                      <a:srgbClr val="FFFFFF">
                        <a:lumMod val="67000"/>
                      </a:srgbClr>
                    </a:gs>
                    <a:gs pos="61000">
                      <a:srgbClr val="FFFFFF">
                        <a:lumMod val="97000"/>
                        <a:lumOff val="3000"/>
                      </a:srgbClr>
                    </a:gs>
                    <a:gs pos="100000">
                      <a:srgbClr val="FFFFFF">
                        <a:lumMod val="60000"/>
                        <a:lumOff val="40000"/>
                      </a:srgbClr>
                    </a:gs>
                  </a:gsLst>
                  <a:lin ang="16200000" scaled="1"/>
                  <a:tileRect/>
                </a:gradFill>
                <a:latin typeface="Trebuchet MS" panose="020B0603020202020204" pitchFamily="34" charset="0"/>
              </a:rPr>
              <a:t>Any questions please contact us</a:t>
            </a:r>
            <a:endParaRPr lang="en-US" sz="2800" dirty="0">
              <a:ln w="0"/>
              <a:gradFill flip="none" rotWithShape="1">
                <a:gsLst>
                  <a:gs pos="0">
                    <a:srgbClr val="FFFFFF">
                      <a:lumMod val="67000"/>
                    </a:srgbClr>
                  </a:gs>
                  <a:gs pos="61000">
                    <a:srgbClr val="FFFFFF">
                      <a:lumMod val="97000"/>
                      <a:lumOff val="3000"/>
                    </a:srgbClr>
                  </a:gs>
                  <a:gs pos="100000">
                    <a:srgbClr val="FFFFFF">
                      <a:lumMod val="60000"/>
                      <a:lumOff val="40000"/>
                    </a:srgbClr>
                  </a:gs>
                </a:gsLst>
                <a:lin ang="16200000" scaled="1"/>
                <a:tileRect/>
              </a:gradFill>
              <a:latin typeface="Trebuchet MS" panose="020B0603020202020204" pitchFamily="34" charset="0"/>
            </a:endParaRPr>
          </a:p>
        </p:txBody>
      </p:sp>
      <p:sp>
        <p:nvSpPr>
          <p:cNvPr id="12" name="object 15"/>
          <p:cNvSpPr>
            <a:spLocks noChangeArrowheads="1"/>
          </p:cNvSpPr>
          <p:nvPr/>
        </p:nvSpPr>
        <p:spPr bwMode="auto">
          <a:xfrm>
            <a:off x="5989984" y="-605960"/>
            <a:ext cx="6454428" cy="603740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7" name="TextBox 6">
            <a:extLst>
              <a:ext uri="{FF2B5EF4-FFF2-40B4-BE49-F238E27FC236}">
                <a16:creationId xmlns:a16="http://schemas.microsoft.com/office/drawing/2014/main" id="{61D841E5-480E-4984-A1FE-6CED402FD1A1}"/>
              </a:ext>
            </a:extLst>
          </p:cNvPr>
          <p:cNvSpPr txBox="1"/>
          <p:nvPr/>
        </p:nvSpPr>
        <p:spPr>
          <a:xfrm>
            <a:off x="220657" y="3681835"/>
            <a:ext cx="5769328" cy="1147878"/>
          </a:xfrm>
          <a:prstGeom prst="rect">
            <a:avLst/>
          </a:prstGeom>
          <a:noFill/>
        </p:spPr>
        <p:txBody>
          <a:bodyPr wrap="square" rtlCol="0">
            <a:spAutoFit/>
          </a:bodyPr>
          <a:lstStyle/>
          <a:p>
            <a:pPr>
              <a:lnSpc>
                <a:spcPts val="4100"/>
              </a:lnSpc>
            </a:pPr>
            <a:r>
              <a:rPr lang="en-GB" sz="4000" u="sng" dirty="0">
                <a:solidFill>
                  <a:schemeClr val="bg1"/>
                </a:solidFill>
              </a:rPr>
              <a:t>Preparing for a BAC full /</a:t>
            </a:r>
          </a:p>
          <a:p>
            <a:pPr>
              <a:lnSpc>
                <a:spcPts val="4100"/>
              </a:lnSpc>
            </a:pPr>
            <a:r>
              <a:rPr lang="en-GB" sz="4000" u="sng" dirty="0">
                <a:solidFill>
                  <a:schemeClr val="bg1"/>
                </a:solidFill>
              </a:rPr>
              <a:t>re-accreditation inspection</a:t>
            </a:r>
          </a:p>
        </p:txBody>
      </p:sp>
      <p:sp>
        <p:nvSpPr>
          <p:cNvPr id="10" name="TextBox 3">
            <a:extLst>
              <a:ext uri="{FF2B5EF4-FFF2-40B4-BE49-F238E27FC236}">
                <a16:creationId xmlns:a16="http://schemas.microsoft.com/office/drawing/2014/main" id="{205F04DD-7CC8-4EAE-AADB-C98FDEBF2EC4}"/>
              </a:ext>
            </a:extLst>
          </p:cNvPr>
          <p:cNvSpPr txBox="1">
            <a:spLocks noChangeArrowheads="1"/>
          </p:cNvSpPr>
          <p:nvPr/>
        </p:nvSpPr>
        <p:spPr bwMode="auto">
          <a:xfrm>
            <a:off x="0" y="6395568"/>
            <a:ext cx="9036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1400" b="1" dirty="0">
                <a:solidFill>
                  <a:srgbClr val="FFFFFF"/>
                </a:solidFill>
                <a:latin typeface="Trebuchet MS" panose="020B0603020202020204" pitchFamily="34" charset="0"/>
              </a:rPr>
              <a:t>Email:</a:t>
            </a:r>
            <a:r>
              <a:rPr lang="en-GB" altLang="en-US" sz="1400" dirty="0">
                <a:solidFill>
                  <a:srgbClr val="FFFFFF"/>
                </a:solidFill>
                <a:latin typeface="Trebuchet MS" panose="020B0603020202020204" pitchFamily="34" charset="0"/>
              </a:rPr>
              <a:t> info@the-bac.org  </a:t>
            </a:r>
            <a:r>
              <a:rPr lang="en-GB" altLang="en-US" sz="1400" b="1" dirty="0">
                <a:solidFill>
                  <a:srgbClr val="FFFFFF"/>
                </a:solidFill>
                <a:latin typeface="Trebuchet MS" panose="020B0603020202020204" pitchFamily="34" charset="0"/>
              </a:rPr>
              <a:t>Tel:</a:t>
            </a:r>
            <a:r>
              <a:rPr lang="en-GB" altLang="en-US" sz="1400" dirty="0">
                <a:solidFill>
                  <a:srgbClr val="FFFFFF"/>
                </a:solidFill>
                <a:latin typeface="Trebuchet MS" panose="020B0603020202020204" pitchFamily="34" charset="0"/>
              </a:rPr>
              <a:t> + 44 (0) 300 330 1400  </a:t>
            </a:r>
            <a:r>
              <a:rPr lang="en-GB" altLang="en-US" sz="1400" b="1" dirty="0">
                <a:solidFill>
                  <a:srgbClr val="FFFFFF"/>
                </a:solidFill>
                <a:latin typeface="Trebuchet MS" panose="020B0603020202020204" pitchFamily="34" charset="0"/>
              </a:rPr>
              <a:t>Twitter:</a:t>
            </a:r>
            <a:r>
              <a:rPr lang="en-GB" altLang="en-US" sz="1400" dirty="0">
                <a:solidFill>
                  <a:srgbClr val="FFFFFF"/>
                </a:solidFill>
                <a:latin typeface="Trebuchet MS" panose="020B0603020202020204" pitchFamily="34" charset="0"/>
              </a:rPr>
              <a:t> @BAC_Education   </a:t>
            </a:r>
            <a:r>
              <a:rPr lang="en-GB" altLang="en-US" sz="1400" b="1" dirty="0">
                <a:solidFill>
                  <a:srgbClr val="FFFFFF"/>
                </a:solidFill>
                <a:latin typeface="Trebuchet MS" panose="020B0603020202020204" pitchFamily="34" charset="0"/>
              </a:rPr>
              <a:t>Skype:</a:t>
            </a:r>
            <a:r>
              <a:rPr lang="en-GB" altLang="en-US" sz="1400" dirty="0">
                <a:solidFill>
                  <a:srgbClr val="FFFFFF"/>
                </a:solidFill>
                <a:latin typeface="Trebuchet MS" panose="020B0603020202020204" pitchFamily="34" charset="0"/>
              </a:rPr>
              <a:t> BAC-GB</a:t>
            </a:r>
          </a:p>
        </p:txBody>
      </p:sp>
    </p:spTree>
    <p:extLst>
      <p:ext uri="{BB962C8B-B14F-4D97-AF65-F5344CB8AC3E}">
        <p14:creationId xmlns:p14="http://schemas.microsoft.com/office/powerpoint/2010/main" val="2716454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a:extLst>
              <a:ext uri="{FF2B5EF4-FFF2-40B4-BE49-F238E27FC236}">
                <a16:creationId xmlns:a16="http://schemas.microsoft.com/office/drawing/2014/main" id="{0FC8363B-8720-4644-AC9A-0E5071EEEF27}"/>
              </a:ext>
            </a:extLst>
          </p:cNvPr>
          <p:cNvGrpSpPr/>
          <p:nvPr/>
        </p:nvGrpSpPr>
        <p:grpSpPr>
          <a:xfrm>
            <a:off x="3382227" y="1160771"/>
            <a:ext cx="8286777" cy="5013295"/>
            <a:chOff x="0" y="38227"/>
            <a:chExt cx="2592387" cy="2267460"/>
          </a:xfrm>
          <a:scene3d>
            <a:camera prst="perspectiveRelaxedModerately" zoom="92000"/>
            <a:lightRig rig="balanced" dir="t">
              <a:rot lat="0" lon="0" rev="12700000"/>
            </a:lightRig>
          </a:scene3d>
        </p:grpSpPr>
        <p:grpSp>
          <p:nvGrpSpPr>
            <p:cNvPr id="5" name="Group 4">
              <a:extLst>
                <a:ext uri="{FF2B5EF4-FFF2-40B4-BE49-F238E27FC236}">
                  <a16:creationId xmlns:a16="http://schemas.microsoft.com/office/drawing/2014/main" id="{26DB8706-6419-4515-AE4E-B63DA1A5203F}"/>
                </a:ext>
              </a:extLst>
            </p:cNvPr>
            <p:cNvGrpSpPr/>
            <p:nvPr/>
          </p:nvGrpSpPr>
          <p:grpSpPr>
            <a:xfrm>
              <a:off x="0" y="38227"/>
              <a:ext cx="2592387" cy="2267460"/>
              <a:chOff x="0" y="38227"/>
              <a:chExt cx="2592387" cy="2267460"/>
            </a:xfrm>
          </p:grpSpPr>
          <p:sp>
            <p:nvSpPr>
              <p:cNvPr id="6" name="Rectangle: Rounded Corners 5">
                <a:extLst>
                  <a:ext uri="{FF2B5EF4-FFF2-40B4-BE49-F238E27FC236}">
                    <a16:creationId xmlns:a16="http://schemas.microsoft.com/office/drawing/2014/main" id="{25F12726-7722-4B57-9207-9CFFEDA52830}"/>
                  </a:ext>
                </a:extLst>
              </p:cNvPr>
              <p:cNvSpPr/>
              <p:nvPr/>
            </p:nvSpPr>
            <p:spPr>
              <a:xfrm>
                <a:off x="0" y="38227"/>
                <a:ext cx="2592387" cy="2267460"/>
              </a:xfrm>
              <a:prstGeom prst="roundRect">
                <a:avLst/>
              </a:prstGeom>
              <a:solidFill>
                <a:srgbClr val="002060"/>
              </a:solidFill>
              <a:sp3d prstMaterial="plastic">
                <a:bevelT w="50800" h="50800"/>
                <a:bevelB w="50800" h="508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CF0EBCB6-FCD2-431D-BFD6-73E5839D120A}"/>
                  </a:ext>
                </a:extLst>
              </p:cNvPr>
              <p:cNvSpPr txBox="1"/>
              <p:nvPr/>
            </p:nvSpPr>
            <p:spPr>
              <a:xfrm>
                <a:off x="110688" y="148915"/>
                <a:ext cx="2371011" cy="20460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914400" lvl="1" indent="-457200">
                  <a:buFont typeface="Arial" panose="020B0604020202020204" pitchFamily="34" charset="0"/>
                  <a:buChar char="•"/>
                  <a:defRPr/>
                </a:pPr>
                <a:r>
                  <a:rPr lang="en-GB" sz="2400" b="1" dirty="0">
                    <a:solidFill>
                      <a:schemeClr val="bg1"/>
                    </a:solidFill>
                    <a:latin typeface="Trebuchet MS" panose="020B0603020202020204" pitchFamily="34" charset="0"/>
                  </a:rPr>
                  <a:t>To assess whether an institution meets BAC’s minimum standards through the gathering and assessment of relevant evidence from meetings, documentation scrutiny and other relevant activities</a:t>
                </a:r>
              </a:p>
              <a:p>
                <a:pPr marL="914400" lvl="1" indent="-457200">
                  <a:buFont typeface="Arial" panose="020B0604020202020204" pitchFamily="34" charset="0"/>
                  <a:buChar char="•"/>
                  <a:defRPr/>
                </a:pPr>
                <a:r>
                  <a:rPr lang="en-GB" sz="2400" b="1" dirty="0">
                    <a:solidFill>
                      <a:schemeClr val="bg1"/>
                    </a:solidFill>
                    <a:latin typeface="Trebuchet MS" panose="020B0603020202020204" pitchFamily="34" charset="0"/>
                  </a:rPr>
                  <a:t>It should be supportive and developmental as well as judgmental</a:t>
                </a:r>
              </a:p>
              <a:p>
                <a:pPr marL="914400" lvl="1" indent="-457200">
                  <a:buFont typeface="Arial" panose="020B0604020202020204" pitchFamily="34" charset="0"/>
                  <a:buChar char="•"/>
                  <a:defRPr/>
                </a:pPr>
                <a:r>
                  <a:rPr lang="en-GB" sz="2400" b="1" dirty="0">
                    <a:solidFill>
                      <a:schemeClr val="bg1"/>
                    </a:solidFill>
                    <a:latin typeface="Trebuchet MS" panose="020B0603020202020204" pitchFamily="34" charset="0"/>
                  </a:rPr>
                  <a:t>The inspection not only assesses what can be observed during the visit but also considers evidence that satisfactory standards are likely to be maintained in the longer term</a:t>
                </a:r>
              </a:p>
            </p:txBody>
          </p:sp>
        </p:grpSp>
      </p:grpSp>
      <p:pic>
        <p:nvPicPr>
          <p:cNvPr id="8" name="Picture 2" descr="Image result for blue question mark image">
            <a:extLst>
              <a:ext uri="{FF2B5EF4-FFF2-40B4-BE49-F238E27FC236}">
                <a16:creationId xmlns:a16="http://schemas.microsoft.com/office/drawing/2014/main" id="{C394E563-1DBD-4248-A3B5-20F18729836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120" y="2162643"/>
            <a:ext cx="2738196" cy="300954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6388CA5F-C769-47D1-BB58-C9C61024633B}"/>
              </a:ext>
            </a:extLst>
          </p:cNvPr>
          <p:cNvSpPr/>
          <p:nvPr/>
        </p:nvSpPr>
        <p:spPr bwMode="auto">
          <a:xfrm>
            <a:off x="-504826" y="547687"/>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endParaRPr lang="en-US" dirty="0"/>
          </a:p>
        </p:txBody>
      </p:sp>
      <p:sp>
        <p:nvSpPr>
          <p:cNvPr id="14" name="Rectangle 23">
            <a:extLst>
              <a:ext uri="{FF2B5EF4-FFF2-40B4-BE49-F238E27FC236}">
                <a16:creationId xmlns:a16="http://schemas.microsoft.com/office/drawing/2014/main" id="{D5EAB71A-5004-4699-B4AB-C3653C3BDFCF}"/>
              </a:ext>
            </a:extLst>
          </p:cNvPr>
          <p:cNvSpPr>
            <a:spLocks noChangeArrowheads="1"/>
          </p:cNvSpPr>
          <p:nvPr/>
        </p:nvSpPr>
        <p:spPr bwMode="auto">
          <a:xfrm>
            <a:off x="103188" y="637551"/>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What Is The Purpose Of The Inspection?</a:t>
            </a:r>
          </a:p>
        </p:txBody>
      </p:sp>
    </p:spTree>
    <p:extLst>
      <p:ext uri="{BB962C8B-B14F-4D97-AF65-F5344CB8AC3E}">
        <p14:creationId xmlns:p14="http://schemas.microsoft.com/office/powerpoint/2010/main" val="28855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B048E1-C14D-4B38-BAA0-9F68DC3AF373}"/>
              </a:ext>
            </a:extLst>
          </p:cNvPr>
          <p:cNvGrpSpPr/>
          <p:nvPr/>
        </p:nvGrpSpPr>
        <p:grpSpPr>
          <a:xfrm>
            <a:off x="1046917" y="1393620"/>
            <a:ext cx="2808299" cy="4680352"/>
            <a:chOff x="0" y="0"/>
            <a:chExt cx="1822755" cy="4680352"/>
          </a:xfrm>
          <a:scene3d>
            <a:camera prst="perspectiveContrastingRightFacing">
              <a:rot lat="601381" lon="20488032" rev="187773"/>
            </a:camera>
            <a:lightRig rig="threePt" dir="t"/>
          </a:scene3d>
        </p:grpSpPr>
        <p:sp>
          <p:nvSpPr>
            <p:cNvPr id="17" name="Flowchart: Manual Operation 16">
              <a:extLst>
                <a:ext uri="{FF2B5EF4-FFF2-40B4-BE49-F238E27FC236}">
                  <a16:creationId xmlns:a16="http://schemas.microsoft.com/office/drawing/2014/main" id="{AA1DA17A-FE8C-415F-BD8B-9556A5CC61CD}"/>
                </a:ext>
              </a:extLst>
            </p:cNvPr>
            <p:cNvSpPr/>
            <p:nvPr/>
          </p:nvSpPr>
          <p:spPr>
            <a:xfrm rot="16200000">
              <a:off x="-1428798" y="1428798"/>
              <a:ext cx="4680352" cy="1822755"/>
            </a:xfrm>
            <a:prstGeom prst="flowChartManualOperation">
              <a:avLst/>
            </a:prstGeom>
            <a:solidFill>
              <a:srgbClr val="002060"/>
            </a:solidFill>
            <a:ln>
              <a:noFill/>
            </a:ln>
            <a:effectLst>
              <a:outerShdw blurRad="50800" dist="139700" dir="8100000" algn="t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8" name="Flowchart: Manual Operation 4">
              <a:extLst>
                <a:ext uri="{FF2B5EF4-FFF2-40B4-BE49-F238E27FC236}">
                  <a16:creationId xmlns:a16="http://schemas.microsoft.com/office/drawing/2014/main" id="{122520CC-04F4-4395-90B6-5A96F834E29E}"/>
                </a:ext>
              </a:extLst>
            </p:cNvPr>
            <p:cNvSpPr txBox="1"/>
            <p:nvPr/>
          </p:nvSpPr>
          <p:spPr>
            <a:xfrm rot="21600000">
              <a:off x="0" y="936070"/>
              <a:ext cx="1822755" cy="28082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ctr" anchorCtr="0">
              <a:noAutofit/>
            </a:bodyPr>
            <a:lstStyle/>
            <a:p>
              <a:r>
                <a:rPr lang="en-GB" dirty="0"/>
                <a:t>BAC uses a rigorous and thorough inspection process in order to award accreditation to an institution therefore - the better prepared you are – the better outcome you are likely to get</a:t>
              </a:r>
            </a:p>
          </p:txBody>
        </p:sp>
      </p:grpSp>
      <p:grpSp>
        <p:nvGrpSpPr>
          <p:cNvPr id="8" name="Group 7">
            <a:extLst>
              <a:ext uri="{FF2B5EF4-FFF2-40B4-BE49-F238E27FC236}">
                <a16:creationId xmlns:a16="http://schemas.microsoft.com/office/drawing/2014/main" id="{B3FEC305-FBFA-4225-861C-203D4D985804}"/>
              </a:ext>
            </a:extLst>
          </p:cNvPr>
          <p:cNvGrpSpPr/>
          <p:nvPr/>
        </p:nvGrpSpPr>
        <p:grpSpPr>
          <a:xfrm>
            <a:off x="3684099" y="1393620"/>
            <a:ext cx="2808299" cy="4680352"/>
            <a:chOff x="1961318" y="0"/>
            <a:chExt cx="1822755" cy="4680352"/>
          </a:xfrm>
          <a:scene3d>
            <a:camera prst="perspectiveContrastingRightFacing">
              <a:rot lat="601381" lon="20488032" rev="187773"/>
            </a:camera>
            <a:lightRig rig="threePt" dir="t"/>
          </a:scene3d>
        </p:grpSpPr>
        <p:sp>
          <p:nvSpPr>
            <p:cNvPr id="15" name="Flowchart: Manual Operation 14">
              <a:extLst>
                <a:ext uri="{FF2B5EF4-FFF2-40B4-BE49-F238E27FC236}">
                  <a16:creationId xmlns:a16="http://schemas.microsoft.com/office/drawing/2014/main" id="{A7D96628-74FE-472E-9F92-A494E6345DAD}"/>
                </a:ext>
              </a:extLst>
            </p:cNvPr>
            <p:cNvSpPr/>
            <p:nvPr/>
          </p:nvSpPr>
          <p:spPr>
            <a:xfrm rot="16200000">
              <a:off x="532520" y="1428798"/>
              <a:ext cx="4680352" cy="1822755"/>
            </a:xfrm>
            <a:prstGeom prst="flowChartManualOperation">
              <a:avLst/>
            </a:prstGeom>
            <a:solidFill>
              <a:srgbClr val="002060"/>
            </a:solidFill>
            <a:ln>
              <a:noFill/>
            </a:ln>
            <a:effectLst>
              <a:outerShdw blurRad="50800" dist="139700" dir="8100000" algn="t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6" name="Flowchart: Manual Operation 6">
              <a:extLst>
                <a:ext uri="{FF2B5EF4-FFF2-40B4-BE49-F238E27FC236}">
                  <a16:creationId xmlns:a16="http://schemas.microsoft.com/office/drawing/2014/main" id="{62340AF4-5E13-4B6F-9C0A-596011715572}"/>
                </a:ext>
              </a:extLst>
            </p:cNvPr>
            <p:cNvSpPr txBox="1"/>
            <p:nvPr/>
          </p:nvSpPr>
          <p:spPr>
            <a:xfrm rot="21600000">
              <a:off x="1961318" y="936070"/>
              <a:ext cx="1822755" cy="28082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0" tIns="0" rIns="88900" bIns="0" numCol="1" spcCol="1270" anchor="ctr" anchorCtr="0">
              <a:noAutofit/>
            </a:bodyPr>
            <a:lstStyle/>
            <a:p>
              <a:r>
                <a:rPr lang="en-GB" sz="2000" dirty="0"/>
                <a:t>The whole process will go smoothly and therefore lead to zero stress!</a:t>
              </a:r>
            </a:p>
          </p:txBody>
        </p:sp>
      </p:grpSp>
      <p:grpSp>
        <p:nvGrpSpPr>
          <p:cNvPr id="9" name="Group 8">
            <a:extLst>
              <a:ext uri="{FF2B5EF4-FFF2-40B4-BE49-F238E27FC236}">
                <a16:creationId xmlns:a16="http://schemas.microsoft.com/office/drawing/2014/main" id="{28FFB6A3-2607-4AA4-9A51-41EF0F43C9D9}"/>
              </a:ext>
            </a:extLst>
          </p:cNvPr>
          <p:cNvGrpSpPr/>
          <p:nvPr/>
        </p:nvGrpSpPr>
        <p:grpSpPr>
          <a:xfrm>
            <a:off x="6114794" y="1393620"/>
            <a:ext cx="2821552" cy="4680352"/>
            <a:chOff x="3888431" y="0"/>
            <a:chExt cx="1831357" cy="4680352"/>
          </a:xfrm>
          <a:scene3d>
            <a:camera prst="perspectiveContrastingRightFacing">
              <a:rot lat="601381" lon="20488032" rev="187773"/>
            </a:camera>
            <a:lightRig rig="threePt" dir="t"/>
          </a:scene3d>
        </p:grpSpPr>
        <p:sp>
          <p:nvSpPr>
            <p:cNvPr id="13" name="Flowchart: Manual Operation 12">
              <a:extLst>
                <a:ext uri="{FF2B5EF4-FFF2-40B4-BE49-F238E27FC236}">
                  <a16:creationId xmlns:a16="http://schemas.microsoft.com/office/drawing/2014/main" id="{C7AD39F5-A6C7-4F19-B056-C558B4B5E458}"/>
                </a:ext>
              </a:extLst>
            </p:cNvPr>
            <p:cNvSpPr/>
            <p:nvPr/>
          </p:nvSpPr>
          <p:spPr>
            <a:xfrm rot="16200000">
              <a:off x="2468235" y="1428798"/>
              <a:ext cx="4680352" cy="1822755"/>
            </a:xfrm>
            <a:prstGeom prst="flowChartManualOperation">
              <a:avLst/>
            </a:prstGeom>
            <a:solidFill>
              <a:srgbClr val="002060"/>
            </a:solidFill>
            <a:ln>
              <a:noFill/>
            </a:ln>
            <a:effectLst>
              <a:outerShdw blurRad="50800" dist="139700" dir="8100000" algn="t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Flowchart: Manual Operation 8">
              <a:extLst>
                <a:ext uri="{FF2B5EF4-FFF2-40B4-BE49-F238E27FC236}">
                  <a16:creationId xmlns:a16="http://schemas.microsoft.com/office/drawing/2014/main" id="{A6DB95BC-9A34-422B-AF79-5BA6AAE5C727}"/>
                </a:ext>
              </a:extLst>
            </p:cNvPr>
            <p:cNvSpPr txBox="1"/>
            <p:nvPr/>
          </p:nvSpPr>
          <p:spPr>
            <a:xfrm rot="21600000">
              <a:off x="3888431" y="936070"/>
              <a:ext cx="1822755" cy="28082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0" rIns="101600" bIns="0" numCol="1" spcCol="1270" anchor="t" anchorCtr="0">
              <a:noAutofit/>
            </a:bodyPr>
            <a:lstStyle/>
            <a:p>
              <a:endParaRPr lang="en-GB" dirty="0"/>
            </a:p>
            <a:p>
              <a:endParaRPr lang="en-GB" dirty="0"/>
            </a:p>
            <a:p>
              <a:r>
                <a:rPr lang="en-GB" dirty="0"/>
                <a:t>All of your staff will understand the inspection process and – therefore – be able to provide appropriate support during the inspection</a:t>
              </a:r>
            </a:p>
          </p:txBody>
        </p:sp>
      </p:grpSp>
      <p:grpSp>
        <p:nvGrpSpPr>
          <p:cNvPr id="10" name="Group 9">
            <a:extLst>
              <a:ext uri="{FF2B5EF4-FFF2-40B4-BE49-F238E27FC236}">
                <a16:creationId xmlns:a16="http://schemas.microsoft.com/office/drawing/2014/main" id="{E931F0F0-C1C7-40C7-AC17-9DF7BEFA4219}"/>
              </a:ext>
            </a:extLst>
          </p:cNvPr>
          <p:cNvGrpSpPr/>
          <p:nvPr/>
        </p:nvGrpSpPr>
        <p:grpSpPr>
          <a:xfrm>
            <a:off x="8742710" y="1393620"/>
            <a:ext cx="2808299" cy="4680352"/>
            <a:chOff x="5880242" y="0"/>
            <a:chExt cx="1822755" cy="4680352"/>
          </a:xfrm>
          <a:scene3d>
            <a:camera prst="perspectiveContrastingRightFacing">
              <a:rot lat="601381" lon="20488032" rev="187773"/>
            </a:camera>
            <a:lightRig rig="threePt" dir="t"/>
          </a:scene3d>
        </p:grpSpPr>
        <p:sp>
          <p:nvSpPr>
            <p:cNvPr id="11" name="Flowchart: Manual Operation 10">
              <a:extLst>
                <a:ext uri="{FF2B5EF4-FFF2-40B4-BE49-F238E27FC236}">
                  <a16:creationId xmlns:a16="http://schemas.microsoft.com/office/drawing/2014/main" id="{78BE0897-2FC0-474C-B6F6-DD55A900B520}"/>
                </a:ext>
              </a:extLst>
            </p:cNvPr>
            <p:cNvSpPr/>
            <p:nvPr/>
          </p:nvSpPr>
          <p:spPr>
            <a:xfrm rot="16200000">
              <a:off x="4451444" y="1428798"/>
              <a:ext cx="4680352" cy="1822755"/>
            </a:xfrm>
            <a:prstGeom prst="flowChartManualOperation">
              <a:avLst/>
            </a:prstGeom>
            <a:solidFill>
              <a:srgbClr val="002060"/>
            </a:solidFill>
            <a:ln>
              <a:noFill/>
            </a:ln>
            <a:effectLst>
              <a:outerShdw blurRad="50800" dist="139700" dir="8100000" algn="tr"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2" name="Flowchart: Manual Operation 10">
              <a:extLst>
                <a:ext uri="{FF2B5EF4-FFF2-40B4-BE49-F238E27FC236}">
                  <a16:creationId xmlns:a16="http://schemas.microsoft.com/office/drawing/2014/main" id="{184F7D67-EAAF-4268-82C5-135F0EA4DE79}"/>
                </a:ext>
              </a:extLst>
            </p:cNvPr>
            <p:cNvSpPr txBox="1"/>
            <p:nvPr/>
          </p:nvSpPr>
          <p:spPr>
            <a:xfrm rot="21600000">
              <a:off x="5880242" y="936070"/>
              <a:ext cx="1822755" cy="28082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0" tIns="0" rIns="127000" bIns="0" numCol="1" spcCol="1270" anchor="ctr" anchorCtr="0">
              <a:noAutofit/>
            </a:bodyPr>
            <a:lstStyle/>
            <a:p>
              <a:r>
                <a:rPr lang="en-GB" sz="2000" dirty="0"/>
                <a:t>The inspection team will be able to carry out their work speedily and efficiently – this can only be a positive! </a:t>
              </a:r>
            </a:p>
          </p:txBody>
        </p:sp>
      </p:grpSp>
      <p:sp>
        <p:nvSpPr>
          <p:cNvPr id="19" name="Rectangle: Rounded Corners 18">
            <a:extLst>
              <a:ext uri="{FF2B5EF4-FFF2-40B4-BE49-F238E27FC236}">
                <a16:creationId xmlns:a16="http://schemas.microsoft.com/office/drawing/2014/main" id="{10BB1EFE-027C-4A50-A522-0394D64E5686}"/>
              </a:ext>
            </a:extLst>
          </p:cNvPr>
          <p:cNvSpPr/>
          <p:nvPr/>
        </p:nvSpPr>
        <p:spPr bwMode="auto">
          <a:xfrm>
            <a:off x="-504826" y="547687"/>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endParaRPr lang="en-US" dirty="0"/>
          </a:p>
        </p:txBody>
      </p:sp>
      <p:sp>
        <p:nvSpPr>
          <p:cNvPr id="20" name="Rectangle 23">
            <a:extLst>
              <a:ext uri="{FF2B5EF4-FFF2-40B4-BE49-F238E27FC236}">
                <a16:creationId xmlns:a16="http://schemas.microsoft.com/office/drawing/2014/main" id="{E67D7821-3F55-4F81-A8C0-1419273C722A}"/>
              </a:ext>
            </a:extLst>
          </p:cNvPr>
          <p:cNvSpPr>
            <a:spLocks noChangeArrowheads="1"/>
          </p:cNvSpPr>
          <p:nvPr/>
        </p:nvSpPr>
        <p:spPr bwMode="auto">
          <a:xfrm>
            <a:off x="103188" y="637551"/>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The Importance of Good Preparation</a:t>
            </a:r>
          </a:p>
        </p:txBody>
      </p:sp>
    </p:spTree>
    <p:extLst>
      <p:ext uri="{BB962C8B-B14F-4D97-AF65-F5344CB8AC3E}">
        <p14:creationId xmlns:p14="http://schemas.microsoft.com/office/powerpoint/2010/main" val="303374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CDFBC9-A2A2-49DB-82AB-2821E95311B6}"/>
              </a:ext>
            </a:extLst>
          </p:cNvPr>
          <p:cNvGrpSpPr/>
          <p:nvPr/>
        </p:nvGrpSpPr>
        <p:grpSpPr>
          <a:xfrm>
            <a:off x="4634537" y="2164278"/>
            <a:ext cx="2440425" cy="2440425"/>
            <a:chOff x="5234215" y="553"/>
            <a:chExt cx="2440425" cy="244042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38782C2-B666-4C78-9D01-01BD78A572B8}"/>
                </a:ext>
              </a:extLst>
            </p:cNvPr>
            <p:cNvSpPr/>
            <p:nvPr/>
          </p:nvSpPr>
          <p:spPr>
            <a:xfrm>
              <a:off x="5234215" y="553"/>
              <a:ext cx="2440425" cy="2440425"/>
            </a:xfrm>
            <a:prstGeom prst="ellipse">
              <a:avLst/>
            </a:prstGeom>
            <a:solidFill>
              <a:srgbClr val="F99D31"/>
            </a:solidFill>
          </p:spPr>
          <p:style>
            <a:lnRef idx="2">
              <a:schemeClr val="lt2">
                <a:hueOff val="0"/>
                <a:satOff val="0"/>
                <a:lumOff val="0"/>
                <a:alphaOff val="0"/>
              </a:schemeClr>
            </a:lnRef>
            <a:fillRef idx="1">
              <a:scrgbClr r="0" g="0" b="0"/>
            </a:fillRef>
            <a:effectRef idx="0">
              <a:schemeClr val="dk2">
                <a:alpha val="50000"/>
                <a:hueOff val="0"/>
                <a:satOff val="0"/>
                <a:lumOff val="0"/>
                <a:alphaOff val="0"/>
              </a:schemeClr>
            </a:effectRef>
            <a:fontRef idx="minor">
              <a:schemeClr val="tx1"/>
            </a:fontRef>
          </p:style>
        </p:sp>
        <p:sp>
          <p:nvSpPr>
            <p:cNvPr id="10" name="Oval 4">
              <a:extLst>
                <a:ext uri="{FF2B5EF4-FFF2-40B4-BE49-F238E27FC236}">
                  <a16:creationId xmlns:a16="http://schemas.microsoft.com/office/drawing/2014/main" id="{258A84B6-C45E-4029-9906-A3D7863BF7A6}"/>
                </a:ext>
              </a:extLst>
            </p:cNvPr>
            <p:cNvSpPr txBox="1"/>
            <p:nvPr/>
          </p:nvSpPr>
          <p:spPr>
            <a:xfrm>
              <a:off x="5509797" y="427321"/>
              <a:ext cx="1978198" cy="1725641"/>
            </a:xfrm>
            <a:prstGeom prst="rect">
              <a:avLst/>
            </a:prstGeom>
          </p:spPr>
          <p:style>
            <a:lnRef idx="0">
              <a:scrgbClr r="0" g="0" b="0"/>
            </a:lnRef>
            <a:fillRef idx="0">
              <a:scrgbClr r="0" g="0" b="0"/>
            </a:fillRef>
            <a:effectRef idx="0">
              <a:scrgbClr r="0" g="0" b="0"/>
            </a:effectRef>
            <a:fontRef idx="minor">
              <a:schemeClr val="tx1"/>
            </a:fontRef>
          </p:style>
          <p:txBody>
            <a:bodyPr lIns="134305" tIns="24130" rIns="134305" bIns="24130" spcCol="1270" anchor="ctr"/>
            <a:lstStyle/>
            <a:p>
              <a:pPr algn="ctr" defTabSz="844550">
                <a:lnSpc>
                  <a:spcPct val="90000"/>
                </a:lnSpc>
                <a:spcAft>
                  <a:spcPct val="35000"/>
                </a:spcAft>
                <a:defRPr/>
              </a:pPr>
              <a:r>
                <a:rPr lang="en-GB" sz="1600" b="1" dirty="0">
                  <a:solidFill>
                    <a:srgbClr val="002060"/>
                  </a:solidFill>
                  <a:latin typeface="Trebuchet MS" panose="020B0603020202020204" pitchFamily="34" charset="0"/>
                </a:rPr>
                <a:t>You need to have teaching/training running on those dates (a good cross section of your courses if possible)</a:t>
              </a:r>
            </a:p>
          </p:txBody>
        </p:sp>
      </p:grpSp>
      <p:grpSp>
        <p:nvGrpSpPr>
          <p:cNvPr id="11" name="Group 10">
            <a:extLst>
              <a:ext uri="{FF2B5EF4-FFF2-40B4-BE49-F238E27FC236}">
                <a16:creationId xmlns:a16="http://schemas.microsoft.com/office/drawing/2014/main" id="{7FDDB9CB-3A50-4FD4-A6F3-123E97D39F1F}"/>
              </a:ext>
            </a:extLst>
          </p:cNvPr>
          <p:cNvGrpSpPr/>
          <p:nvPr/>
        </p:nvGrpSpPr>
        <p:grpSpPr>
          <a:xfrm>
            <a:off x="2553275" y="1254153"/>
            <a:ext cx="2440425" cy="2440425"/>
            <a:chOff x="3226399" y="276"/>
            <a:chExt cx="2440425" cy="244042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92A15F38-E0E7-4F7A-8939-B112BAF4C64C}"/>
                </a:ext>
              </a:extLst>
            </p:cNvPr>
            <p:cNvSpPr/>
            <p:nvPr/>
          </p:nvSpPr>
          <p:spPr>
            <a:xfrm>
              <a:off x="3226399" y="276"/>
              <a:ext cx="2440425" cy="2440425"/>
            </a:xfrm>
            <a:prstGeom prst="ellipse">
              <a:avLst/>
            </a:prstGeom>
            <a:solidFill>
              <a:srgbClr val="F99D31"/>
            </a:solidFill>
          </p:spPr>
          <p:style>
            <a:lnRef idx="2">
              <a:schemeClr val="lt2">
                <a:hueOff val="0"/>
                <a:satOff val="0"/>
                <a:lumOff val="0"/>
                <a:alphaOff val="0"/>
              </a:schemeClr>
            </a:lnRef>
            <a:fillRef idx="1">
              <a:scrgbClr r="0" g="0" b="0"/>
            </a:fillRef>
            <a:effectRef idx="0">
              <a:schemeClr val="dk2">
                <a:alpha val="50000"/>
                <a:hueOff val="0"/>
                <a:satOff val="0"/>
                <a:lumOff val="0"/>
                <a:alphaOff val="0"/>
              </a:schemeClr>
            </a:effectRef>
            <a:fontRef idx="minor">
              <a:schemeClr val="tx1"/>
            </a:fontRef>
          </p:style>
        </p:sp>
        <p:sp>
          <p:nvSpPr>
            <p:cNvPr id="13" name="Oval 4">
              <a:extLst>
                <a:ext uri="{FF2B5EF4-FFF2-40B4-BE49-F238E27FC236}">
                  <a16:creationId xmlns:a16="http://schemas.microsoft.com/office/drawing/2014/main" id="{74B3C0B4-A69D-455C-9304-B5304BA41E01}"/>
                </a:ext>
              </a:extLst>
            </p:cNvPr>
            <p:cNvSpPr txBox="1"/>
            <p:nvPr/>
          </p:nvSpPr>
          <p:spPr>
            <a:xfrm>
              <a:off x="3583791" y="357668"/>
              <a:ext cx="1858237" cy="1725641"/>
            </a:xfrm>
            <a:prstGeom prst="rect">
              <a:avLst/>
            </a:prstGeom>
          </p:spPr>
          <p:style>
            <a:lnRef idx="0">
              <a:scrgbClr r="0" g="0" b="0"/>
            </a:lnRef>
            <a:fillRef idx="0">
              <a:scrgbClr r="0" g="0" b="0"/>
            </a:fillRef>
            <a:effectRef idx="0">
              <a:scrgbClr r="0" g="0" b="0"/>
            </a:effectRef>
            <a:fontRef idx="minor">
              <a:schemeClr val="tx1"/>
            </a:fontRef>
          </p:style>
          <p:txBody>
            <a:bodyPr lIns="134305" tIns="31750" rIns="134305" bIns="31750" spcCol="1270" anchor="ctr"/>
            <a:lstStyle/>
            <a:p>
              <a:pPr algn="ctr" defTabSz="1111250">
                <a:lnSpc>
                  <a:spcPct val="90000"/>
                </a:lnSpc>
                <a:spcAft>
                  <a:spcPct val="35000"/>
                </a:spcAft>
                <a:defRPr/>
              </a:pPr>
              <a:r>
                <a:rPr lang="en-GB" sz="1600" b="1" dirty="0">
                  <a:solidFill>
                    <a:srgbClr val="002060"/>
                  </a:solidFill>
                  <a:latin typeface="Trebuchet MS" panose="020B0603020202020204" pitchFamily="34" charset="0"/>
                </a:rPr>
                <a:t>Your key staff need to be available on those dates</a:t>
              </a:r>
            </a:p>
          </p:txBody>
        </p:sp>
      </p:grpSp>
      <p:grpSp>
        <p:nvGrpSpPr>
          <p:cNvPr id="14" name="Group 13">
            <a:extLst>
              <a:ext uri="{FF2B5EF4-FFF2-40B4-BE49-F238E27FC236}">
                <a16:creationId xmlns:a16="http://schemas.microsoft.com/office/drawing/2014/main" id="{700BE82E-CD1C-41DD-9CC7-0622238BAAF1}"/>
              </a:ext>
            </a:extLst>
          </p:cNvPr>
          <p:cNvGrpSpPr/>
          <p:nvPr/>
        </p:nvGrpSpPr>
        <p:grpSpPr>
          <a:xfrm>
            <a:off x="358208" y="1612822"/>
            <a:ext cx="2440425" cy="2440425"/>
            <a:chOff x="2250228" y="276"/>
            <a:chExt cx="2440425" cy="2440425"/>
          </a:xfrm>
          <a:effectLst>
            <a:outerShdw blurRad="50800" dist="38100" dir="2700000" algn="tl" rotWithShape="0">
              <a:prstClr val="black">
                <a:alpha val="40000"/>
              </a:prstClr>
            </a:outerShdw>
          </a:effectLst>
        </p:grpSpPr>
        <p:sp>
          <p:nvSpPr>
            <p:cNvPr id="15" name="Oval 14">
              <a:extLst>
                <a:ext uri="{FF2B5EF4-FFF2-40B4-BE49-F238E27FC236}">
                  <a16:creationId xmlns:a16="http://schemas.microsoft.com/office/drawing/2014/main" id="{15BC682F-AD45-4C6A-81B0-A00E1EAA2666}"/>
                </a:ext>
              </a:extLst>
            </p:cNvPr>
            <p:cNvSpPr/>
            <p:nvPr/>
          </p:nvSpPr>
          <p:spPr>
            <a:xfrm>
              <a:off x="2250228" y="276"/>
              <a:ext cx="2440425" cy="2440425"/>
            </a:xfrm>
            <a:prstGeom prst="ellipse">
              <a:avLst/>
            </a:prstGeom>
            <a:solidFill>
              <a:srgbClr val="F99D31"/>
            </a:solidFill>
          </p:spPr>
          <p:style>
            <a:lnRef idx="2">
              <a:schemeClr val="lt2">
                <a:hueOff val="0"/>
                <a:satOff val="0"/>
                <a:lumOff val="0"/>
                <a:alphaOff val="0"/>
              </a:schemeClr>
            </a:lnRef>
            <a:fillRef idx="1">
              <a:scrgbClr r="0" g="0" b="0"/>
            </a:fillRef>
            <a:effectRef idx="0">
              <a:schemeClr val="dk2">
                <a:alpha val="50000"/>
                <a:hueOff val="0"/>
                <a:satOff val="0"/>
                <a:lumOff val="0"/>
                <a:alphaOff val="0"/>
              </a:schemeClr>
            </a:effectRef>
            <a:fontRef idx="minor">
              <a:schemeClr val="tx1"/>
            </a:fontRef>
          </p:style>
        </p:sp>
        <p:sp>
          <p:nvSpPr>
            <p:cNvPr id="16" name="Oval 4">
              <a:extLst>
                <a:ext uri="{FF2B5EF4-FFF2-40B4-BE49-F238E27FC236}">
                  <a16:creationId xmlns:a16="http://schemas.microsoft.com/office/drawing/2014/main" id="{23C04A83-F153-4AF2-A63F-0C8BA988202A}"/>
                </a:ext>
              </a:extLst>
            </p:cNvPr>
            <p:cNvSpPr txBox="1"/>
            <p:nvPr/>
          </p:nvSpPr>
          <p:spPr>
            <a:xfrm>
              <a:off x="2607620" y="357668"/>
              <a:ext cx="1823837" cy="1725641"/>
            </a:xfrm>
            <a:prstGeom prst="rect">
              <a:avLst/>
            </a:prstGeom>
          </p:spPr>
          <p:style>
            <a:lnRef idx="0">
              <a:scrgbClr r="0" g="0" b="0"/>
            </a:lnRef>
            <a:fillRef idx="0">
              <a:scrgbClr r="0" g="0" b="0"/>
            </a:fillRef>
            <a:effectRef idx="0">
              <a:scrgbClr r="0" g="0" b="0"/>
            </a:effectRef>
            <a:fontRef idx="minor">
              <a:schemeClr val="tx1"/>
            </a:fontRef>
          </p:style>
          <p:txBody>
            <a:bodyPr lIns="134305" tIns="31750" rIns="134305" bIns="31750" spcCol="1270" anchor="ctr"/>
            <a:lstStyle/>
            <a:p>
              <a:pPr algn="ctr" defTabSz="1111250">
                <a:lnSpc>
                  <a:spcPct val="90000"/>
                </a:lnSpc>
                <a:spcAft>
                  <a:spcPct val="35000"/>
                </a:spcAft>
                <a:defRPr/>
              </a:pPr>
              <a:r>
                <a:rPr lang="en-GB" sz="1600" b="1" dirty="0">
                  <a:solidFill>
                    <a:srgbClr val="002060"/>
                  </a:solidFill>
                  <a:latin typeface="Trebuchet MS" panose="020B0603020202020204" pitchFamily="34" charset="0"/>
                </a:rPr>
                <a:t>Confirmation of dates – the BAC office will be in touch to arrange suitable dates for the inspection</a:t>
              </a:r>
            </a:p>
          </p:txBody>
        </p:sp>
      </p:grpSp>
      <p:sp>
        <p:nvSpPr>
          <p:cNvPr id="17" name="Rectangle: Rounded Corners 16">
            <a:extLst>
              <a:ext uri="{FF2B5EF4-FFF2-40B4-BE49-F238E27FC236}">
                <a16:creationId xmlns:a16="http://schemas.microsoft.com/office/drawing/2014/main" id="{CA88ED31-6AD8-4660-84BA-81C243662369}"/>
              </a:ext>
            </a:extLst>
          </p:cNvPr>
          <p:cNvSpPr/>
          <p:nvPr/>
        </p:nvSpPr>
        <p:spPr bwMode="auto">
          <a:xfrm>
            <a:off x="-504826" y="452151"/>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endParaRPr lang="en-US" dirty="0"/>
          </a:p>
        </p:txBody>
      </p:sp>
      <p:sp>
        <p:nvSpPr>
          <p:cNvPr id="18" name="Rectangle 23">
            <a:extLst>
              <a:ext uri="{FF2B5EF4-FFF2-40B4-BE49-F238E27FC236}">
                <a16:creationId xmlns:a16="http://schemas.microsoft.com/office/drawing/2014/main" id="{B050C16A-16D2-4654-97BA-573E63722CFC}"/>
              </a:ext>
            </a:extLst>
          </p:cNvPr>
          <p:cNvSpPr>
            <a:spLocks noChangeArrowheads="1"/>
          </p:cNvSpPr>
          <p:nvPr/>
        </p:nvSpPr>
        <p:spPr bwMode="auto">
          <a:xfrm>
            <a:off x="103188" y="542015"/>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The Preparation Process - Dates</a:t>
            </a:r>
          </a:p>
        </p:txBody>
      </p:sp>
      <p:grpSp>
        <p:nvGrpSpPr>
          <p:cNvPr id="5" name="Group 4">
            <a:extLst>
              <a:ext uri="{FF2B5EF4-FFF2-40B4-BE49-F238E27FC236}">
                <a16:creationId xmlns:a16="http://schemas.microsoft.com/office/drawing/2014/main" id="{3644266D-B56C-46FB-87CB-D655CFA518F5}"/>
              </a:ext>
            </a:extLst>
          </p:cNvPr>
          <p:cNvGrpSpPr/>
          <p:nvPr/>
        </p:nvGrpSpPr>
        <p:grpSpPr>
          <a:xfrm>
            <a:off x="6192627" y="3624068"/>
            <a:ext cx="2440425" cy="2440425"/>
            <a:chOff x="6166023" y="553"/>
            <a:chExt cx="2440425" cy="2440425"/>
          </a:xfrm>
          <a:effectLst>
            <a:outerShdw blurRad="50800" dist="38100" dir="2700000" algn="tl" rotWithShape="0">
              <a:prstClr val="black">
                <a:alpha val="40000"/>
              </a:prstClr>
            </a:outerShdw>
          </a:effectLst>
        </p:grpSpPr>
        <p:sp>
          <p:nvSpPr>
            <p:cNvPr id="6" name="Oval 5">
              <a:extLst>
                <a:ext uri="{FF2B5EF4-FFF2-40B4-BE49-F238E27FC236}">
                  <a16:creationId xmlns:a16="http://schemas.microsoft.com/office/drawing/2014/main" id="{2A161D5C-4A62-4C50-810C-0D0176F6B92E}"/>
                </a:ext>
              </a:extLst>
            </p:cNvPr>
            <p:cNvSpPr/>
            <p:nvPr/>
          </p:nvSpPr>
          <p:spPr>
            <a:xfrm>
              <a:off x="6166023" y="553"/>
              <a:ext cx="2440425" cy="2440425"/>
            </a:xfrm>
            <a:prstGeom prst="ellipse">
              <a:avLst/>
            </a:prstGeom>
            <a:solidFill>
              <a:srgbClr val="F99D31"/>
            </a:solidFill>
          </p:spPr>
          <p:style>
            <a:lnRef idx="2">
              <a:schemeClr val="lt2">
                <a:hueOff val="0"/>
                <a:satOff val="0"/>
                <a:lumOff val="0"/>
                <a:alphaOff val="0"/>
              </a:schemeClr>
            </a:lnRef>
            <a:fillRef idx="1">
              <a:scrgbClr r="0" g="0" b="0"/>
            </a:fillRef>
            <a:effectRef idx="0">
              <a:schemeClr val="dk2">
                <a:alpha val="50000"/>
                <a:hueOff val="0"/>
                <a:satOff val="0"/>
                <a:lumOff val="0"/>
                <a:alphaOff val="0"/>
              </a:schemeClr>
            </a:effectRef>
            <a:fontRef idx="minor">
              <a:schemeClr val="tx1"/>
            </a:fontRef>
          </p:style>
        </p:sp>
        <p:sp>
          <p:nvSpPr>
            <p:cNvPr id="7" name="Oval 4">
              <a:extLst>
                <a:ext uri="{FF2B5EF4-FFF2-40B4-BE49-F238E27FC236}">
                  <a16:creationId xmlns:a16="http://schemas.microsoft.com/office/drawing/2014/main" id="{3AD7A96D-2DF7-4220-8760-9A27B8461086}"/>
                </a:ext>
              </a:extLst>
            </p:cNvPr>
            <p:cNvSpPr txBox="1"/>
            <p:nvPr/>
          </p:nvSpPr>
          <p:spPr>
            <a:xfrm>
              <a:off x="6572741" y="427321"/>
              <a:ext cx="1725641" cy="1725641"/>
            </a:xfrm>
            <a:prstGeom prst="rect">
              <a:avLst/>
            </a:prstGeom>
          </p:spPr>
          <p:style>
            <a:lnRef idx="0">
              <a:scrgbClr r="0" g="0" b="0"/>
            </a:lnRef>
            <a:fillRef idx="0">
              <a:scrgbClr r="0" g="0" b="0"/>
            </a:fillRef>
            <a:effectRef idx="0">
              <a:scrgbClr r="0" g="0" b="0"/>
            </a:effectRef>
            <a:fontRef idx="minor">
              <a:schemeClr val="tx1"/>
            </a:fontRef>
          </p:style>
          <p:txBody>
            <a:bodyPr lIns="134305" tIns="24130" rIns="134305" bIns="24130" spcCol="1270" anchor="ctr"/>
            <a:lstStyle/>
            <a:p>
              <a:pPr algn="ctr" defTabSz="844550">
                <a:lnSpc>
                  <a:spcPct val="90000"/>
                </a:lnSpc>
                <a:spcAft>
                  <a:spcPct val="35000"/>
                </a:spcAft>
                <a:defRPr/>
              </a:pPr>
              <a:r>
                <a:rPr lang="en-GB" dirty="0">
                  <a:solidFill>
                    <a:srgbClr val="002060"/>
                  </a:solidFill>
                  <a:latin typeface="Trebuchet MS" panose="020B0603020202020204" pitchFamily="34" charset="0"/>
                </a:rPr>
                <a:t>You need to have students present to be interviewed</a:t>
              </a:r>
            </a:p>
          </p:txBody>
        </p:sp>
      </p:grpSp>
      <p:grpSp>
        <p:nvGrpSpPr>
          <p:cNvPr id="21" name="Group 20">
            <a:extLst>
              <a:ext uri="{FF2B5EF4-FFF2-40B4-BE49-F238E27FC236}">
                <a16:creationId xmlns:a16="http://schemas.microsoft.com/office/drawing/2014/main" id="{C1D053A9-5681-4CBB-8ED6-0DFA58AC3831}"/>
              </a:ext>
            </a:extLst>
          </p:cNvPr>
          <p:cNvGrpSpPr/>
          <p:nvPr/>
        </p:nvGrpSpPr>
        <p:grpSpPr>
          <a:xfrm>
            <a:off x="7587718" y="2051546"/>
            <a:ext cx="2440425" cy="2440425"/>
            <a:chOff x="6166023" y="553"/>
            <a:chExt cx="2440425" cy="244042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417AC95-559C-4687-A0F9-722EDE1BE537}"/>
                </a:ext>
              </a:extLst>
            </p:cNvPr>
            <p:cNvSpPr/>
            <p:nvPr/>
          </p:nvSpPr>
          <p:spPr>
            <a:xfrm>
              <a:off x="6166023" y="553"/>
              <a:ext cx="2440425" cy="2440425"/>
            </a:xfrm>
            <a:prstGeom prst="ellipse">
              <a:avLst/>
            </a:prstGeom>
            <a:solidFill>
              <a:srgbClr val="F99D31"/>
            </a:solidFill>
          </p:spPr>
          <p:style>
            <a:lnRef idx="2">
              <a:schemeClr val="lt2">
                <a:hueOff val="0"/>
                <a:satOff val="0"/>
                <a:lumOff val="0"/>
                <a:alphaOff val="0"/>
              </a:schemeClr>
            </a:lnRef>
            <a:fillRef idx="1">
              <a:scrgbClr r="0" g="0" b="0"/>
            </a:fillRef>
            <a:effectRef idx="0">
              <a:schemeClr val="dk2">
                <a:alpha val="50000"/>
                <a:hueOff val="0"/>
                <a:satOff val="0"/>
                <a:lumOff val="0"/>
                <a:alphaOff val="0"/>
              </a:schemeClr>
            </a:effectRef>
            <a:fontRef idx="minor">
              <a:schemeClr val="tx1"/>
            </a:fontRef>
          </p:style>
        </p:sp>
        <p:sp>
          <p:nvSpPr>
            <p:cNvPr id="23" name="Oval 4">
              <a:extLst>
                <a:ext uri="{FF2B5EF4-FFF2-40B4-BE49-F238E27FC236}">
                  <a16:creationId xmlns:a16="http://schemas.microsoft.com/office/drawing/2014/main" id="{93FE1FD6-94DF-4F22-9E0F-1A601E5DA58C}"/>
                </a:ext>
              </a:extLst>
            </p:cNvPr>
            <p:cNvSpPr txBox="1"/>
            <p:nvPr/>
          </p:nvSpPr>
          <p:spPr>
            <a:xfrm>
              <a:off x="6370997" y="427321"/>
              <a:ext cx="2039287" cy="1725641"/>
            </a:xfrm>
            <a:prstGeom prst="rect">
              <a:avLst/>
            </a:prstGeom>
          </p:spPr>
          <p:style>
            <a:lnRef idx="0">
              <a:scrgbClr r="0" g="0" b="0"/>
            </a:lnRef>
            <a:fillRef idx="0">
              <a:scrgbClr r="0" g="0" b="0"/>
            </a:fillRef>
            <a:effectRef idx="0">
              <a:scrgbClr r="0" g="0" b="0"/>
            </a:effectRef>
            <a:fontRef idx="minor">
              <a:schemeClr val="tx1"/>
            </a:fontRef>
          </p:style>
          <p:txBody>
            <a:bodyPr lIns="134305" tIns="24130" rIns="134305" bIns="24130" spcCol="1270" anchor="ctr"/>
            <a:lstStyle/>
            <a:p>
              <a:pPr algn="ctr" defTabSz="844550">
                <a:lnSpc>
                  <a:spcPct val="90000"/>
                </a:lnSpc>
                <a:spcAft>
                  <a:spcPct val="35000"/>
                </a:spcAft>
                <a:defRPr/>
              </a:pPr>
              <a:r>
                <a:rPr lang="en-GB" sz="1700" b="1" dirty="0">
                  <a:solidFill>
                    <a:srgbClr val="002060"/>
                  </a:solidFill>
                  <a:latin typeface="Trebuchet MS" panose="020B0603020202020204" pitchFamily="34" charset="0"/>
                </a:rPr>
                <a:t>You will need to have some teachers/trainers available to be interviewed</a:t>
              </a:r>
            </a:p>
          </p:txBody>
        </p:sp>
      </p:grpSp>
      <p:grpSp>
        <p:nvGrpSpPr>
          <p:cNvPr id="25" name="Group 24">
            <a:extLst>
              <a:ext uri="{FF2B5EF4-FFF2-40B4-BE49-F238E27FC236}">
                <a16:creationId xmlns:a16="http://schemas.microsoft.com/office/drawing/2014/main" id="{50C46108-4E90-4EA5-8391-07ED647F3EE0}"/>
              </a:ext>
            </a:extLst>
          </p:cNvPr>
          <p:cNvGrpSpPr/>
          <p:nvPr/>
        </p:nvGrpSpPr>
        <p:grpSpPr>
          <a:xfrm>
            <a:off x="9537427" y="3315115"/>
            <a:ext cx="2440425" cy="2440425"/>
            <a:chOff x="6166023" y="553"/>
            <a:chExt cx="2440425" cy="2440425"/>
          </a:xfrm>
          <a:effectLst>
            <a:outerShdw blurRad="50800" dist="38100" dir="2700000" algn="tl" rotWithShape="0">
              <a:prstClr val="black">
                <a:alpha val="40000"/>
              </a:prstClr>
            </a:outerShdw>
          </a:effectLst>
        </p:grpSpPr>
        <p:sp>
          <p:nvSpPr>
            <p:cNvPr id="26" name="Oval 25">
              <a:extLst>
                <a:ext uri="{FF2B5EF4-FFF2-40B4-BE49-F238E27FC236}">
                  <a16:creationId xmlns:a16="http://schemas.microsoft.com/office/drawing/2014/main" id="{C8F4044E-A26F-4890-917F-9FD5DCAAE9BB}"/>
                </a:ext>
              </a:extLst>
            </p:cNvPr>
            <p:cNvSpPr/>
            <p:nvPr/>
          </p:nvSpPr>
          <p:spPr>
            <a:xfrm>
              <a:off x="6166023" y="553"/>
              <a:ext cx="2440425" cy="2440425"/>
            </a:xfrm>
            <a:prstGeom prst="ellipse">
              <a:avLst/>
            </a:prstGeom>
            <a:solidFill>
              <a:srgbClr val="F99D31"/>
            </a:solidFill>
          </p:spPr>
          <p:style>
            <a:lnRef idx="2">
              <a:schemeClr val="lt2">
                <a:hueOff val="0"/>
                <a:satOff val="0"/>
                <a:lumOff val="0"/>
                <a:alphaOff val="0"/>
              </a:schemeClr>
            </a:lnRef>
            <a:fillRef idx="1">
              <a:scrgbClr r="0" g="0" b="0"/>
            </a:fillRef>
            <a:effectRef idx="0">
              <a:schemeClr val="dk2">
                <a:alpha val="50000"/>
                <a:hueOff val="0"/>
                <a:satOff val="0"/>
                <a:lumOff val="0"/>
                <a:alphaOff val="0"/>
              </a:schemeClr>
            </a:effectRef>
            <a:fontRef idx="minor">
              <a:schemeClr val="tx1"/>
            </a:fontRef>
          </p:style>
        </p:sp>
        <p:sp>
          <p:nvSpPr>
            <p:cNvPr id="27" name="Oval 4">
              <a:extLst>
                <a:ext uri="{FF2B5EF4-FFF2-40B4-BE49-F238E27FC236}">
                  <a16:creationId xmlns:a16="http://schemas.microsoft.com/office/drawing/2014/main" id="{5380879D-EA7E-40A8-A63E-EF92C0B4EC41}"/>
                </a:ext>
              </a:extLst>
            </p:cNvPr>
            <p:cNvSpPr txBox="1"/>
            <p:nvPr/>
          </p:nvSpPr>
          <p:spPr>
            <a:xfrm>
              <a:off x="6572741" y="427321"/>
              <a:ext cx="1725641" cy="1725641"/>
            </a:xfrm>
            <a:prstGeom prst="rect">
              <a:avLst/>
            </a:prstGeom>
          </p:spPr>
          <p:style>
            <a:lnRef idx="0">
              <a:scrgbClr r="0" g="0" b="0"/>
            </a:lnRef>
            <a:fillRef idx="0">
              <a:scrgbClr r="0" g="0" b="0"/>
            </a:fillRef>
            <a:effectRef idx="0">
              <a:scrgbClr r="0" g="0" b="0"/>
            </a:effectRef>
            <a:fontRef idx="minor">
              <a:schemeClr val="tx1"/>
            </a:fontRef>
          </p:style>
          <p:txBody>
            <a:bodyPr lIns="134305" tIns="24130" rIns="134305" bIns="24130" spcCol="1270" anchor="ctr"/>
            <a:lstStyle/>
            <a:p>
              <a:pPr algn="ctr" defTabSz="844550">
                <a:lnSpc>
                  <a:spcPct val="90000"/>
                </a:lnSpc>
                <a:spcAft>
                  <a:spcPct val="35000"/>
                </a:spcAft>
                <a:defRPr/>
              </a:pPr>
              <a:r>
                <a:rPr lang="en-GB" sz="1600" b="1" dirty="0">
                  <a:solidFill>
                    <a:srgbClr val="002060"/>
                  </a:solidFill>
                  <a:latin typeface="Trebuchet MS" panose="020B0603020202020204" pitchFamily="34" charset="0"/>
                </a:rPr>
                <a:t>Please respond quickly to the  request for dates so that we can organise an appropriate inspection team for you</a:t>
              </a:r>
            </a:p>
          </p:txBody>
        </p:sp>
      </p:grpSp>
      <p:pic>
        <p:nvPicPr>
          <p:cNvPr id="4098" name="Picture 2" descr="Related image">
            <a:extLst>
              <a:ext uri="{FF2B5EF4-FFF2-40B4-BE49-F238E27FC236}">
                <a16:creationId xmlns:a16="http://schemas.microsoft.com/office/drawing/2014/main" id="{3C11A38D-75DC-4117-9F51-4E85905E6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414" y="3556441"/>
            <a:ext cx="3301559" cy="330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74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childTnLst>
                                </p:cTn>
                              </p:par>
                              <p:par>
                                <p:cTn id="13" presetID="6" presetClass="entr" presetSubtype="3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out)">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out)">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ou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out)">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out)">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ircle(out)">
                                      <p:cBhvr>
                                        <p:cTn id="4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AFD9F67-E2AC-44FE-9D2E-0296682984A4}"/>
              </a:ext>
            </a:extLst>
          </p:cNvPr>
          <p:cNvSpPr/>
          <p:nvPr/>
        </p:nvSpPr>
        <p:spPr bwMode="auto">
          <a:xfrm>
            <a:off x="-560460" y="470284"/>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endParaRPr lang="en-US" dirty="0"/>
          </a:p>
        </p:txBody>
      </p:sp>
      <p:sp>
        <p:nvSpPr>
          <p:cNvPr id="8" name="Rectangle 23">
            <a:extLst>
              <a:ext uri="{FF2B5EF4-FFF2-40B4-BE49-F238E27FC236}">
                <a16:creationId xmlns:a16="http://schemas.microsoft.com/office/drawing/2014/main" id="{12A6341D-2BEC-48CB-AEE5-57FBAAF1530E}"/>
              </a:ext>
            </a:extLst>
          </p:cNvPr>
          <p:cNvSpPr>
            <a:spLocks noChangeArrowheads="1"/>
          </p:cNvSpPr>
          <p:nvPr/>
        </p:nvSpPr>
        <p:spPr bwMode="auto">
          <a:xfrm>
            <a:off x="103188" y="542015"/>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The Preparation Process - Documents</a:t>
            </a:r>
          </a:p>
        </p:txBody>
      </p:sp>
      <p:grpSp>
        <p:nvGrpSpPr>
          <p:cNvPr id="18" name="Group 17">
            <a:extLst>
              <a:ext uri="{FF2B5EF4-FFF2-40B4-BE49-F238E27FC236}">
                <a16:creationId xmlns:a16="http://schemas.microsoft.com/office/drawing/2014/main" id="{AEDA7CF4-D45C-4587-A35A-5A30C95D0AF0}"/>
              </a:ext>
            </a:extLst>
          </p:cNvPr>
          <p:cNvGrpSpPr/>
          <p:nvPr/>
        </p:nvGrpSpPr>
        <p:grpSpPr>
          <a:xfrm>
            <a:off x="317513" y="1685199"/>
            <a:ext cx="2758269" cy="5236755"/>
            <a:chOff x="284969" y="2006221"/>
            <a:chExt cx="2758269" cy="5236755"/>
          </a:xfrm>
        </p:grpSpPr>
        <p:sp>
          <p:nvSpPr>
            <p:cNvPr id="5" name="object 5">
              <a:extLst>
                <a:ext uri="{FF2B5EF4-FFF2-40B4-BE49-F238E27FC236}">
                  <a16:creationId xmlns:a16="http://schemas.microsoft.com/office/drawing/2014/main" id="{4F54D6F3-8B25-44F4-B2E6-1EC9008ADE37}"/>
                </a:ext>
              </a:extLst>
            </p:cNvPr>
            <p:cNvSpPr txBox="1">
              <a:spLocks noChangeArrowheads="1"/>
            </p:cNvSpPr>
            <p:nvPr/>
          </p:nvSpPr>
          <p:spPr bwMode="auto">
            <a:xfrm>
              <a:off x="284969" y="2006221"/>
              <a:ext cx="2758269" cy="5236755"/>
            </a:xfrm>
            <a:prstGeom prst="rect">
              <a:avLst/>
            </a:prstGeom>
            <a:solidFill>
              <a:srgbClr val="F79D31"/>
            </a:solidFill>
            <a:ln>
              <a:noFill/>
            </a:ln>
            <a:effectLst>
              <a:outerShdw blurRad="50800" dist="101600" algn="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44450">
                <a:tabLst>
                  <a:tab pos="101600" algn="l"/>
                </a:tabLst>
                <a:defRPr>
                  <a:solidFill>
                    <a:schemeClr val="tx1"/>
                  </a:solidFill>
                  <a:latin typeface="Arial" panose="020B0604020202020204" pitchFamily="34" charset="0"/>
                </a:defRPr>
              </a:lvl1pPr>
              <a:lvl2pPr marL="787400" indent="-285750">
                <a:tabLst>
                  <a:tab pos="101600" algn="l"/>
                </a:tabLst>
                <a:defRPr>
                  <a:solidFill>
                    <a:schemeClr val="tx1"/>
                  </a:solidFill>
                  <a:latin typeface="Arial" panose="020B0604020202020204" pitchFamily="34" charset="0"/>
                </a:defRPr>
              </a:lvl2pPr>
              <a:lvl3pPr marL="1143000" indent="-228600">
                <a:tabLst>
                  <a:tab pos="101600" algn="l"/>
                </a:tabLst>
                <a:defRPr>
                  <a:solidFill>
                    <a:schemeClr val="tx1"/>
                  </a:solidFill>
                  <a:latin typeface="Arial" panose="020B0604020202020204" pitchFamily="34" charset="0"/>
                </a:defRPr>
              </a:lvl3pPr>
              <a:lvl4pPr marL="1600200" indent="-228600">
                <a:tabLst>
                  <a:tab pos="101600" algn="l"/>
                </a:tabLst>
                <a:defRPr>
                  <a:solidFill>
                    <a:schemeClr val="tx1"/>
                  </a:solidFill>
                  <a:latin typeface="Arial" panose="020B0604020202020204" pitchFamily="34" charset="0"/>
                </a:defRPr>
              </a:lvl4pPr>
              <a:lvl5pPr marL="2057400" indent="-228600">
                <a:tabLst>
                  <a:tab pos="101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01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01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01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01600" algn="l"/>
                </a:tabLst>
                <a:defRPr>
                  <a:solidFill>
                    <a:schemeClr val="tx1"/>
                  </a:solidFill>
                  <a:latin typeface="Arial" panose="020B0604020202020204" pitchFamily="34" charset="0"/>
                </a:defRPr>
              </a:lvl9pPr>
            </a:lstStyle>
            <a:p>
              <a:pPr marL="0">
                <a:lnSpc>
                  <a:spcPct val="90000"/>
                </a:lnSpc>
                <a:spcBef>
                  <a:spcPts val="1000"/>
                </a:spcBef>
                <a:tabLst/>
              </a:pPr>
              <a:endParaRPr lang="en-GB" sz="2000" dirty="0">
                <a:solidFill>
                  <a:prstClr val="black"/>
                </a:solidFill>
                <a:latin typeface="Trebuchet MS" panose="020B0603020202020204" pitchFamily="34" charset="0"/>
              </a:endParaRPr>
            </a:p>
            <a:p>
              <a:pPr marL="228600" indent="-228600">
                <a:lnSpc>
                  <a:spcPct val="90000"/>
                </a:lnSpc>
                <a:spcBef>
                  <a:spcPts val="1000"/>
                </a:spcBef>
                <a:buFont typeface="Arial" panose="020B0604020202020204" pitchFamily="34" charset="0"/>
                <a:buChar char="•"/>
                <a:tabLst/>
              </a:pPr>
              <a:endParaRPr lang="en-GB" sz="2000" dirty="0">
                <a:solidFill>
                  <a:prstClr val="black"/>
                </a:solidFill>
                <a:latin typeface="Trebuchet MS" panose="020B0603020202020204" pitchFamily="34" charset="0"/>
              </a:endParaRPr>
            </a:p>
            <a:p>
              <a:pPr marL="228600" indent="-228600">
                <a:lnSpc>
                  <a:spcPct val="90000"/>
                </a:lnSpc>
                <a:spcBef>
                  <a:spcPts val="1000"/>
                </a:spcBef>
                <a:buFont typeface="Arial" panose="020B0604020202020204" pitchFamily="34" charset="0"/>
                <a:buChar char="•"/>
                <a:tabLst/>
              </a:pPr>
              <a:endParaRPr lang="en-GB" sz="2000" dirty="0">
                <a:solidFill>
                  <a:prstClr val="black"/>
                </a:solidFill>
                <a:latin typeface="Trebuchet MS" panose="020B0603020202020204" pitchFamily="34" charset="0"/>
              </a:endParaRPr>
            </a:p>
            <a:p>
              <a:pPr marL="228600" indent="-228600">
                <a:lnSpc>
                  <a:spcPct val="90000"/>
                </a:lnSpc>
                <a:spcBef>
                  <a:spcPts val="1000"/>
                </a:spcBef>
                <a:buFont typeface="Arial" panose="020B0604020202020204" pitchFamily="34" charset="0"/>
                <a:buChar char="•"/>
                <a:tabLst/>
              </a:pPr>
              <a:endParaRPr lang="en-GB" sz="2000" dirty="0">
                <a:solidFill>
                  <a:prstClr val="black"/>
                </a:solidFill>
                <a:latin typeface="Trebuchet MS" panose="020B0603020202020204" pitchFamily="34" charset="0"/>
              </a:endParaRPr>
            </a:p>
            <a:p>
              <a:pPr marL="228600" indent="-228600">
                <a:lnSpc>
                  <a:spcPct val="90000"/>
                </a:lnSpc>
                <a:spcBef>
                  <a:spcPts val="1000"/>
                </a:spcBef>
                <a:buFont typeface="Arial" panose="020B0604020202020204" pitchFamily="34" charset="0"/>
                <a:buChar char="•"/>
                <a:tabLst/>
              </a:pPr>
              <a:endParaRPr lang="en-GB" sz="2000" dirty="0">
                <a:solidFill>
                  <a:prstClr val="black"/>
                </a:solidFill>
                <a:latin typeface="Trebuchet MS" panose="020B0603020202020204" pitchFamily="34" charset="0"/>
              </a:endParaRPr>
            </a:p>
            <a:p>
              <a:pPr marL="228600" indent="-228600">
                <a:lnSpc>
                  <a:spcPct val="90000"/>
                </a:lnSpc>
                <a:spcBef>
                  <a:spcPts val="1000"/>
                </a:spcBef>
                <a:buFont typeface="Arial" panose="020B0604020202020204" pitchFamily="34" charset="0"/>
                <a:buChar char="•"/>
                <a:tabLst/>
              </a:pPr>
              <a:endParaRPr lang="en-GB" sz="2000" dirty="0">
                <a:solidFill>
                  <a:prstClr val="black"/>
                </a:solidFill>
                <a:latin typeface="Trebuchet MS" panose="020B0603020202020204" pitchFamily="34" charset="0"/>
              </a:endParaRPr>
            </a:p>
            <a:p>
              <a:pPr marL="228600" indent="-228600">
                <a:lnSpc>
                  <a:spcPct val="90000"/>
                </a:lnSpc>
                <a:spcBef>
                  <a:spcPts val="1000"/>
                </a:spcBef>
                <a:buFont typeface="Arial" panose="020B0604020202020204" pitchFamily="34" charset="0"/>
                <a:buChar char="•"/>
                <a:tabLst/>
              </a:pPr>
              <a:endParaRPr lang="en-GB" sz="2000" dirty="0">
                <a:solidFill>
                  <a:prstClr val="black"/>
                </a:solidFill>
                <a:latin typeface="Trebuchet MS" panose="020B0603020202020204" pitchFamily="34" charset="0"/>
              </a:endParaRPr>
            </a:p>
            <a:p>
              <a:pPr marL="228600" indent="-228600">
                <a:lnSpc>
                  <a:spcPct val="90000"/>
                </a:lnSpc>
                <a:spcBef>
                  <a:spcPts val="1000"/>
                </a:spcBef>
                <a:buFont typeface="Arial" panose="020B0604020202020204" pitchFamily="34" charset="0"/>
                <a:buChar char="•"/>
                <a:tabLst/>
              </a:pPr>
              <a:endParaRPr lang="en-GB" sz="2000" dirty="0">
                <a:solidFill>
                  <a:prstClr val="black"/>
                </a:solidFill>
                <a:latin typeface="Trebuchet MS" panose="020B0603020202020204" pitchFamily="34" charset="0"/>
              </a:endParaRPr>
            </a:p>
            <a:p>
              <a:pPr marL="228600" indent="-228600">
                <a:lnSpc>
                  <a:spcPct val="90000"/>
                </a:lnSpc>
                <a:spcBef>
                  <a:spcPts val="1000"/>
                </a:spcBef>
                <a:buFont typeface="Arial" panose="020B0604020202020204" pitchFamily="34" charset="0"/>
                <a:buChar char="•"/>
                <a:tabLst/>
              </a:pPr>
              <a:endParaRPr lang="en-GB" sz="2000" dirty="0">
                <a:solidFill>
                  <a:prstClr val="black"/>
                </a:solidFill>
                <a:latin typeface="Trebuchet MS" panose="020B0603020202020204" pitchFamily="34" charset="0"/>
              </a:endParaRPr>
            </a:p>
            <a:p>
              <a:pPr marL="228600" indent="-228600">
                <a:lnSpc>
                  <a:spcPct val="90000"/>
                </a:lnSpc>
                <a:spcBef>
                  <a:spcPts val="1000"/>
                </a:spcBef>
                <a:buFont typeface="Arial" panose="020B0604020202020204" pitchFamily="34" charset="0"/>
                <a:buChar char="•"/>
                <a:tabLst/>
              </a:pPr>
              <a:endParaRPr lang="en-GB" sz="2000" dirty="0">
                <a:solidFill>
                  <a:prstClr val="black"/>
                </a:solidFill>
                <a:latin typeface="Trebuchet MS" panose="020B0603020202020204" pitchFamily="34" charset="0"/>
              </a:endParaRPr>
            </a:p>
            <a:p>
              <a:pPr marL="0">
                <a:lnSpc>
                  <a:spcPct val="90000"/>
                </a:lnSpc>
                <a:spcBef>
                  <a:spcPts val="1000"/>
                </a:spcBef>
                <a:tabLst/>
              </a:pPr>
              <a:endParaRPr lang="en-GB" sz="2000" dirty="0">
                <a:solidFill>
                  <a:prstClr val="black"/>
                </a:solidFill>
                <a:latin typeface="Trebuchet MS" panose="020B060302020202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US" altLang="en-US" sz="1600" dirty="0">
                <a:solidFill>
                  <a:srgbClr val="0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28FB004-2BAA-4CE6-8EA9-1E78CAC4032D}"/>
                </a:ext>
              </a:extLst>
            </p:cNvPr>
            <p:cNvSpPr txBox="1"/>
            <p:nvPr/>
          </p:nvSpPr>
          <p:spPr>
            <a:xfrm>
              <a:off x="528638" y="2200268"/>
              <a:ext cx="2143125" cy="4247317"/>
            </a:xfrm>
            <a:prstGeom prst="rect">
              <a:avLst/>
            </a:prstGeom>
            <a:noFill/>
          </p:spPr>
          <p:txBody>
            <a:bodyPr wrap="square" rtlCol="0">
              <a:spAutoFit/>
            </a:bodyPr>
            <a:lstStyle/>
            <a:p>
              <a:r>
                <a:rPr lang="en-GB" b="1" dirty="0">
                  <a:solidFill>
                    <a:srgbClr val="002060"/>
                  </a:solidFill>
                  <a:latin typeface="Trebuchet MS" panose="020B0603020202020204" pitchFamily="34" charset="0"/>
                </a:rPr>
                <a:t>Anti-bribery and anti-corruption policy – review and note – it is great that inspectors are well looked after – however it is important that we act at the highest ethical levels at all times</a:t>
              </a:r>
            </a:p>
            <a:p>
              <a:endParaRPr lang="en-GB" b="1" dirty="0">
                <a:solidFill>
                  <a:srgbClr val="002060"/>
                </a:solidFill>
                <a:latin typeface="Trebuchet MS" panose="020B0603020202020204" pitchFamily="34" charset="0"/>
              </a:endParaRPr>
            </a:p>
            <a:p>
              <a:endParaRPr lang="en-GB" b="1" dirty="0">
                <a:solidFill>
                  <a:srgbClr val="002060"/>
                </a:solidFill>
                <a:latin typeface="Trebuchet MS" panose="020B0603020202020204" pitchFamily="34" charset="0"/>
              </a:endParaRPr>
            </a:p>
            <a:p>
              <a:endParaRPr lang="en-US" dirty="0"/>
            </a:p>
          </p:txBody>
        </p:sp>
      </p:grpSp>
      <p:grpSp>
        <p:nvGrpSpPr>
          <p:cNvPr id="19" name="Group 18">
            <a:extLst>
              <a:ext uri="{FF2B5EF4-FFF2-40B4-BE49-F238E27FC236}">
                <a16:creationId xmlns:a16="http://schemas.microsoft.com/office/drawing/2014/main" id="{8E1E3DFF-D37E-4A79-BC28-C75A09D28B12}"/>
              </a:ext>
            </a:extLst>
          </p:cNvPr>
          <p:cNvGrpSpPr/>
          <p:nvPr/>
        </p:nvGrpSpPr>
        <p:grpSpPr>
          <a:xfrm>
            <a:off x="3352007" y="2053293"/>
            <a:ext cx="2605087" cy="4955844"/>
            <a:chOff x="3319463" y="2006221"/>
            <a:chExt cx="2605087" cy="4955844"/>
          </a:xfrm>
        </p:grpSpPr>
        <p:sp>
          <p:nvSpPr>
            <p:cNvPr id="4" name="object 4">
              <a:extLst>
                <a:ext uri="{FF2B5EF4-FFF2-40B4-BE49-F238E27FC236}">
                  <a16:creationId xmlns:a16="http://schemas.microsoft.com/office/drawing/2014/main" id="{BDF5D3F4-FD1F-43D4-BD00-3386B77EFB84}"/>
                </a:ext>
              </a:extLst>
            </p:cNvPr>
            <p:cNvSpPr txBox="1">
              <a:spLocks noChangeArrowheads="1"/>
            </p:cNvSpPr>
            <p:nvPr/>
          </p:nvSpPr>
          <p:spPr bwMode="auto">
            <a:xfrm>
              <a:off x="3319463" y="2006221"/>
              <a:ext cx="2605087" cy="4955844"/>
            </a:xfrm>
            <a:prstGeom prst="rect">
              <a:avLst/>
            </a:prstGeom>
            <a:solidFill>
              <a:srgbClr val="002060"/>
            </a:solidFill>
            <a:ln>
              <a:noFill/>
            </a:ln>
            <a:effectLst>
              <a:outerShdw blurRad="50800" dist="101600" algn="l" rotWithShape="0">
                <a:prstClr val="black">
                  <a:alpha val="40000"/>
                </a:prstClr>
              </a:outerShdw>
            </a:effectLst>
          </p:spPr>
          <p:txBody>
            <a:bodyPr lIns="0" tIns="0" rIns="0" bIns="0">
              <a:spAutoFit/>
            </a:bodyPr>
            <a:lstStyle>
              <a:lvl1pPr marL="44450">
                <a:tabLst>
                  <a:tab pos="101600" algn="l"/>
                </a:tabLst>
                <a:defRPr>
                  <a:solidFill>
                    <a:schemeClr val="tx1"/>
                  </a:solidFill>
                  <a:latin typeface="Arial" panose="020B0604020202020204" pitchFamily="34" charset="0"/>
                </a:defRPr>
              </a:lvl1pPr>
              <a:lvl2pPr marL="787400" indent="-285750">
                <a:tabLst>
                  <a:tab pos="101600" algn="l"/>
                </a:tabLst>
                <a:defRPr>
                  <a:solidFill>
                    <a:schemeClr val="tx1"/>
                  </a:solidFill>
                  <a:latin typeface="Arial" panose="020B0604020202020204" pitchFamily="34" charset="0"/>
                </a:defRPr>
              </a:lvl2pPr>
              <a:lvl3pPr marL="1143000" indent="-228600">
                <a:tabLst>
                  <a:tab pos="101600" algn="l"/>
                </a:tabLst>
                <a:defRPr>
                  <a:solidFill>
                    <a:schemeClr val="tx1"/>
                  </a:solidFill>
                  <a:latin typeface="Arial" panose="020B0604020202020204" pitchFamily="34" charset="0"/>
                </a:defRPr>
              </a:lvl3pPr>
              <a:lvl4pPr marL="1600200" indent="-228600">
                <a:tabLst>
                  <a:tab pos="101600" algn="l"/>
                </a:tabLst>
                <a:defRPr>
                  <a:solidFill>
                    <a:schemeClr val="tx1"/>
                  </a:solidFill>
                  <a:latin typeface="Arial" panose="020B0604020202020204" pitchFamily="34" charset="0"/>
                </a:defRPr>
              </a:lvl4pPr>
              <a:lvl5pPr marL="2057400" indent="-228600">
                <a:tabLst>
                  <a:tab pos="101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01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01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01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01600" algn="l"/>
                </a:tabLst>
                <a:defRPr>
                  <a:solidFill>
                    <a:schemeClr val="tx1"/>
                  </a:solidFill>
                  <a:latin typeface="Arial" panose="020B0604020202020204" pitchFamily="34" charset="0"/>
                </a:defRPr>
              </a:lvl9pPr>
            </a:lstStyle>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F923E62-4FFA-4C61-A3EE-618ABCF491FB}"/>
                </a:ext>
              </a:extLst>
            </p:cNvPr>
            <p:cNvSpPr txBox="1"/>
            <p:nvPr/>
          </p:nvSpPr>
          <p:spPr>
            <a:xfrm>
              <a:off x="3550444" y="2187091"/>
              <a:ext cx="2143125" cy="2215991"/>
            </a:xfrm>
            <a:prstGeom prst="rect">
              <a:avLst/>
            </a:prstGeom>
            <a:noFill/>
          </p:spPr>
          <p:txBody>
            <a:bodyPr wrap="square" rtlCol="0">
              <a:spAutoFit/>
            </a:bodyPr>
            <a:lstStyle/>
            <a:p>
              <a:r>
                <a:rPr lang="en-GB" sz="2000" dirty="0">
                  <a:solidFill>
                    <a:schemeClr val="bg1"/>
                  </a:solidFill>
                  <a:latin typeface="Trebuchet MS" panose="020B0603020202020204" pitchFamily="34" charset="0"/>
                </a:rPr>
                <a:t>However, the Lead Inspector (LI) may request a working lunch – sandwiches for example </a:t>
              </a:r>
            </a:p>
            <a:p>
              <a:endParaRPr lang="en-US" dirty="0"/>
            </a:p>
          </p:txBody>
        </p:sp>
      </p:grpSp>
      <p:grpSp>
        <p:nvGrpSpPr>
          <p:cNvPr id="20" name="Group 19">
            <a:extLst>
              <a:ext uri="{FF2B5EF4-FFF2-40B4-BE49-F238E27FC236}">
                <a16:creationId xmlns:a16="http://schemas.microsoft.com/office/drawing/2014/main" id="{C40BEA10-DA7F-4804-9EDE-34204B5A0820}"/>
              </a:ext>
            </a:extLst>
          </p:cNvPr>
          <p:cNvGrpSpPr/>
          <p:nvPr/>
        </p:nvGrpSpPr>
        <p:grpSpPr>
          <a:xfrm>
            <a:off x="6188076" y="2444280"/>
            <a:ext cx="2592388" cy="5090432"/>
            <a:chOff x="6200775" y="2006221"/>
            <a:chExt cx="2592388" cy="5090432"/>
          </a:xfrm>
        </p:grpSpPr>
        <p:sp>
          <p:nvSpPr>
            <p:cNvPr id="6" name="object 6">
              <a:extLst>
                <a:ext uri="{FF2B5EF4-FFF2-40B4-BE49-F238E27FC236}">
                  <a16:creationId xmlns:a16="http://schemas.microsoft.com/office/drawing/2014/main" id="{44B847A2-4F8B-45B0-8791-167744A30C85}"/>
                </a:ext>
              </a:extLst>
            </p:cNvPr>
            <p:cNvSpPr txBox="1">
              <a:spLocks noChangeArrowheads="1"/>
            </p:cNvSpPr>
            <p:nvPr/>
          </p:nvSpPr>
          <p:spPr bwMode="auto">
            <a:xfrm>
              <a:off x="6200775" y="2006221"/>
              <a:ext cx="2592388" cy="5090432"/>
            </a:xfrm>
            <a:prstGeom prst="rect">
              <a:avLst/>
            </a:prstGeom>
            <a:solidFill>
              <a:srgbClr val="F79D31"/>
            </a:solidFill>
            <a:ln>
              <a:noFill/>
            </a:ln>
            <a:effectLst>
              <a:outerShdw blurRad="50800" dist="101600" algn="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4450">
                <a:tabLst>
                  <a:tab pos="101600" algn="l"/>
                </a:tabLst>
                <a:defRPr>
                  <a:solidFill>
                    <a:schemeClr val="tx1"/>
                  </a:solidFill>
                  <a:latin typeface="Arial" panose="020B0604020202020204" pitchFamily="34" charset="0"/>
                </a:defRPr>
              </a:lvl1pPr>
              <a:lvl2pPr marL="787400" indent="-285750">
                <a:tabLst>
                  <a:tab pos="101600" algn="l"/>
                </a:tabLst>
                <a:defRPr>
                  <a:solidFill>
                    <a:schemeClr val="tx1"/>
                  </a:solidFill>
                  <a:latin typeface="Arial" panose="020B0604020202020204" pitchFamily="34" charset="0"/>
                </a:defRPr>
              </a:lvl2pPr>
              <a:lvl3pPr marL="1143000" indent="-228600">
                <a:tabLst>
                  <a:tab pos="101600" algn="l"/>
                </a:tabLst>
                <a:defRPr>
                  <a:solidFill>
                    <a:schemeClr val="tx1"/>
                  </a:solidFill>
                  <a:latin typeface="Arial" panose="020B0604020202020204" pitchFamily="34" charset="0"/>
                </a:defRPr>
              </a:lvl3pPr>
              <a:lvl4pPr marL="1600200" indent="-228600">
                <a:tabLst>
                  <a:tab pos="101600" algn="l"/>
                </a:tabLst>
                <a:defRPr>
                  <a:solidFill>
                    <a:schemeClr val="tx1"/>
                  </a:solidFill>
                  <a:latin typeface="Arial" panose="020B0604020202020204" pitchFamily="34" charset="0"/>
                </a:defRPr>
              </a:lvl4pPr>
              <a:lvl5pPr marL="2057400" indent="-228600">
                <a:tabLst>
                  <a:tab pos="101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01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01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01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01600" algn="l"/>
                </a:tabLst>
                <a:defRPr>
                  <a:solidFill>
                    <a:schemeClr val="tx1"/>
                  </a:solidFill>
                  <a:latin typeface="Arial" panose="020B0604020202020204" pitchFamily="34" charset="0"/>
                </a:defRPr>
              </a:lvl9pPr>
            </a:lstStyle>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sz="1600" dirty="0">
                <a:solidFill>
                  <a:srgbClr val="00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5EFDD0A-A139-4D14-B302-940FCED8C402}"/>
                </a:ext>
              </a:extLst>
            </p:cNvPr>
            <p:cNvSpPr txBox="1"/>
            <p:nvPr/>
          </p:nvSpPr>
          <p:spPr>
            <a:xfrm>
              <a:off x="6373813" y="2229865"/>
              <a:ext cx="2143125" cy="3416320"/>
            </a:xfrm>
            <a:prstGeom prst="rect">
              <a:avLst/>
            </a:prstGeom>
            <a:noFill/>
          </p:spPr>
          <p:txBody>
            <a:bodyPr wrap="square" rtlCol="0">
              <a:spAutoFit/>
            </a:bodyPr>
            <a:lstStyle/>
            <a:p>
              <a:r>
                <a:rPr lang="en-GB" b="1" dirty="0">
                  <a:solidFill>
                    <a:srgbClr val="002060"/>
                  </a:solidFill>
                  <a:latin typeface="Trebuchet MS" panose="020B0603020202020204" pitchFamily="34" charset="0"/>
                </a:rPr>
                <a:t>Data collection form – read the guidance included in the form and complete it accurately – it provides a snapshot of your activity/provision at the time of the inspection</a:t>
              </a:r>
            </a:p>
            <a:p>
              <a:endParaRPr lang="en-US" dirty="0"/>
            </a:p>
          </p:txBody>
        </p:sp>
      </p:grpSp>
      <p:grpSp>
        <p:nvGrpSpPr>
          <p:cNvPr id="21" name="Group 20">
            <a:extLst>
              <a:ext uri="{FF2B5EF4-FFF2-40B4-BE49-F238E27FC236}">
                <a16:creationId xmlns:a16="http://schemas.microsoft.com/office/drawing/2014/main" id="{F9CB43E2-B024-457E-8762-24E52AA44D70}"/>
              </a:ext>
            </a:extLst>
          </p:cNvPr>
          <p:cNvGrpSpPr/>
          <p:nvPr/>
        </p:nvGrpSpPr>
        <p:grpSpPr>
          <a:xfrm>
            <a:off x="9011446" y="2821070"/>
            <a:ext cx="2605087" cy="4955844"/>
            <a:chOff x="9082087" y="2006221"/>
            <a:chExt cx="2605087" cy="4955844"/>
          </a:xfrm>
        </p:grpSpPr>
        <p:sp>
          <p:nvSpPr>
            <p:cNvPr id="11" name="object 4">
              <a:extLst>
                <a:ext uri="{FF2B5EF4-FFF2-40B4-BE49-F238E27FC236}">
                  <a16:creationId xmlns:a16="http://schemas.microsoft.com/office/drawing/2014/main" id="{55BFDAB1-901A-4BEB-BB2C-9EAEB1385400}"/>
                </a:ext>
              </a:extLst>
            </p:cNvPr>
            <p:cNvSpPr txBox="1">
              <a:spLocks noChangeArrowheads="1"/>
            </p:cNvSpPr>
            <p:nvPr/>
          </p:nvSpPr>
          <p:spPr bwMode="auto">
            <a:xfrm>
              <a:off x="9082087" y="2006221"/>
              <a:ext cx="2605087" cy="4955844"/>
            </a:xfrm>
            <a:prstGeom prst="rect">
              <a:avLst/>
            </a:prstGeom>
            <a:solidFill>
              <a:srgbClr val="002060"/>
            </a:solidFill>
            <a:ln>
              <a:noFill/>
            </a:ln>
            <a:effectLst>
              <a:outerShdw blurRad="50800" dist="101600" algn="l" rotWithShape="0">
                <a:prstClr val="black">
                  <a:alpha val="40000"/>
                </a:prstClr>
              </a:outerShdw>
            </a:effectLst>
          </p:spPr>
          <p:txBody>
            <a:bodyPr lIns="0" tIns="0" rIns="0" bIns="0">
              <a:spAutoFit/>
            </a:bodyPr>
            <a:lstStyle>
              <a:lvl1pPr marL="44450">
                <a:tabLst>
                  <a:tab pos="101600" algn="l"/>
                </a:tabLst>
                <a:defRPr>
                  <a:solidFill>
                    <a:schemeClr val="tx1"/>
                  </a:solidFill>
                  <a:latin typeface="Arial" panose="020B0604020202020204" pitchFamily="34" charset="0"/>
                </a:defRPr>
              </a:lvl1pPr>
              <a:lvl2pPr marL="787400" indent="-285750">
                <a:tabLst>
                  <a:tab pos="101600" algn="l"/>
                </a:tabLst>
                <a:defRPr>
                  <a:solidFill>
                    <a:schemeClr val="tx1"/>
                  </a:solidFill>
                  <a:latin typeface="Arial" panose="020B0604020202020204" pitchFamily="34" charset="0"/>
                </a:defRPr>
              </a:lvl2pPr>
              <a:lvl3pPr marL="1143000" indent="-228600">
                <a:tabLst>
                  <a:tab pos="101600" algn="l"/>
                </a:tabLst>
                <a:defRPr>
                  <a:solidFill>
                    <a:schemeClr val="tx1"/>
                  </a:solidFill>
                  <a:latin typeface="Arial" panose="020B0604020202020204" pitchFamily="34" charset="0"/>
                </a:defRPr>
              </a:lvl3pPr>
              <a:lvl4pPr marL="1600200" indent="-228600">
                <a:tabLst>
                  <a:tab pos="101600" algn="l"/>
                </a:tabLst>
                <a:defRPr>
                  <a:solidFill>
                    <a:schemeClr val="tx1"/>
                  </a:solidFill>
                  <a:latin typeface="Arial" panose="020B0604020202020204" pitchFamily="34" charset="0"/>
                </a:defRPr>
              </a:lvl4pPr>
              <a:lvl5pPr marL="2057400" indent="-228600">
                <a:tabLst>
                  <a:tab pos="1016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016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016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016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01600" algn="l"/>
                </a:tabLst>
                <a:defRPr>
                  <a:solidFill>
                    <a:schemeClr val="tx1"/>
                  </a:solidFill>
                  <a:latin typeface="Arial" panose="020B0604020202020204" pitchFamily="34" charset="0"/>
                </a:defRPr>
              </a:lvl9pPr>
            </a:lstStyle>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a:p>
              <a:pPr>
                <a:lnSpc>
                  <a:spcPct val="102000"/>
                </a:lnSpc>
                <a:spcBef>
                  <a:spcPts val="363"/>
                </a:spcBef>
                <a:buClr>
                  <a:srgbClr val="231F20"/>
                </a:buClr>
                <a:defRPr/>
              </a:pPr>
              <a:endParaRPr lang="en-GB" altLang="en-US" dirty="0">
                <a:solidFill>
                  <a:schemeClr val="bg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A1489A73-9A17-44C9-84FF-E134AC77BF82}"/>
                </a:ext>
              </a:extLst>
            </p:cNvPr>
            <p:cNvSpPr txBox="1"/>
            <p:nvPr/>
          </p:nvSpPr>
          <p:spPr>
            <a:xfrm>
              <a:off x="9313067" y="2248532"/>
              <a:ext cx="2201862" cy="3416320"/>
            </a:xfrm>
            <a:prstGeom prst="rect">
              <a:avLst/>
            </a:prstGeom>
            <a:noFill/>
          </p:spPr>
          <p:txBody>
            <a:bodyPr wrap="square" rtlCol="0">
              <a:spAutoFit/>
            </a:bodyPr>
            <a:lstStyle/>
            <a:p>
              <a:r>
                <a:rPr lang="en-GB" b="1" dirty="0">
                  <a:solidFill>
                    <a:schemeClr val="bg1"/>
                  </a:solidFill>
                  <a:latin typeface="Trebuchet MS" panose="020B0603020202020204" pitchFamily="34" charset="0"/>
                </a:rPr>
                <a:t>Brief your students about the inspection and its purpose – let them know that – if they are asked any questions – they should be honest as no individuals’ names will be disclosed</a:t>
              </a:r>
            </a:p>
            <a:p>
              <a:endParaRPr lang="en-US" dirty="0"/>
            </a:p>
          </p:txBody>
        </p:sp>
      </p:grpSp>
      <p:pic>
        <p:nvPicPr>
          <p:cNvPr id="23" name="Picture 22">
            <a:extLst>
              <a:ext uri="{FF2B5EF4-FFF2-40B4-BE49-F238E27FC236}">
                <a16:creationId xmlns:a16="http://schemas.microsoft.com/office/drawing/2014/main" id="{236187B3-6383-46D2-8420-95272A4B3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898" y="343619"/>
            <a:ext cx="1485746" cy="1890544"/>
          </a:xfrm>
          <a:prstGeom prst="rect">
            <a:avLst/>
          </a:prstGeom>
          <a:scene3d>
            <a:camera prst="perspectiveHeroicExtremeLeftFacing">
              <a:rot lat="154851" lon="1483020" rev="21397018"/>
            </a:camera>
            <a:lightRig rig="threePt" dir="t"/>
          </a:scene3d>
        </p:spPr>
      </p:pic>
    </p:spTree>
    <p:extLst>
      <p:ext uri="{BB962C8B-B14F-4D97-AF65-F5344CB8AC3E}">
        <p14:creationId xmlns:p14="http://schemas.microsoft.com/office/powerpoint/2010/main" val="4223988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1000"/>
                                        <p:tgtEl>
                                          <p:spTgt spid="23"/>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ppt_x"/>
                                          </p:val>
                                        </p:tav>
                                        <p:tav tm="100000">
                                          <p:val>
                                            <p:strVal val="#ppt_x"/>
                                          </p:val>
                                        </p:tav>
                                      </p:tavLst>
                                    </p:anim>
                                    <p:anim calcmode="lin" valueType="num">
                                      <p:cBhvr additive="base">
                                        <p:cTn id="1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D54C16E-9676-4C66-AE52-44C9E83A1083}"/>
              </a:ext>
            </a:extLst>
          </p:cNvPr>
          <p:cNvSpPr/>
          <p:nvPr/>
        </p:nvSpPr>
        <p:spPr>
          <a:xfrm>
            <a:off x="6978658" y="2773122"/>
            <a:ext cx="3176758" cy="3219763"/>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sz="2200" dirty="0">
                <a:solidFill>
                  <a:schemeClr val="bg1"/>
                </a:solidFill>
                <a:latin typeface="Trebuchet MS" panose="020B0603020202020204" pitchFamily="34" charset="0"/>
              </a:rPr>
              <a:t>If you have any concerns or questions at all – please let us know!</a:t>
            </a:r>
          </a:p>
        </p:txBody>
      </p:sp>
      <p:sp>
        <p:nvSpPr>
          <p:cNvPr id="5" name="Freeform: Shape 4">
            <a:extLst>
              <a:ext uri="{FF2B5EF4-FFF2-40B4-BE49-F238E27FC236}">
                <a16:creationId xmlns:a16="http://schemas.microsoft.com/office/drawing/2014/main" id="{FE20AEFB-BFD7-4EF5-B96C-969E8F3B6CB5}"/>
              </a:ext>
            </a:extLst>
          </p:cNvPr>
          <p:cNvSpPr/>
          <p:nvPr/>
        </p:nvSpPr>
        <p:spPr>
          <a:xfrm>
            <a:off x="34417" y="831369"/>
            <a:ext cx="4051808" cy="3883506"/>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b="1" dirty="0">
                <a:solidFill>
                  <a:schemeClr val="bg1"/>
                </a:solidFill>
                <a:latin typeface="Trebuchet MS" panose="020B0603020202020204" pitchFamily="34" charset="0"/>
              </a:rPr>
              <a:t>Check the details of the proposed inspection team members and check there is no conflict of interest between your institution and the team - if there is – please flag it up and a new team can be proposed</a:t>
            </a:r>
          </a:p>
        </p:txBody>
      </p:sp>
      <p:sp>
        <p:nvSpPr>
          <p:cNvPr id="6" name="Freeform: Shape 5">
            <a:extLst>
              <a:ext uri="{FF2B5EF4-FFF2-40B4-BE49-F238E27FC236}">
                <a16:creationId xmlns:a16="http://schemas.microsoft.com/office/drawing/2014/main" id="{7AE7C61A-D0DC-4E6F-9C01-FB91184944D1}"/>
              </a:ext>
            </a:extLst>
          </p:cNvPr>
          <p:cNvSpPr/>
          <p:nvPr/>
        </p:nvSpPr>
        <p:spPr>
          <a:xfrm>
            <a:off x="2625258" y="3005930"/>
            <a:ext cx="3176758" cy="3219763"/>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sz="2200" b="1" dirty="0">
                <a:solidFill>
                  <a:schemeClr val="bg1"/>
                </a:solidFill>
                <a:latin typeface="Trebuchet MS" panose="020B0603020202020204" pitchFamily="34" charset="0"/>
              </a:rPr>
              <a:t>Please respond promptly to all requests from the BAC office</a:t>
            </a:r>
          </a:p>
        </p:txBody>
      </p:sp>
      <p:sp>
        <p:nvSpPr>
          <p:cNvPr id="7" name="Freeform: Shape 6">
            <a:extLst>
              <a:ext uri="{FF2B5EF4-FFF2-40B4-BE49-F238E27FC236}">
                <a16:creationId xmlns:a16="http://schemas.microsoft.com/office/drawing/2014/main" id="{A18997C0-6857-4E11-8CCF-93114C8DE10B}"/>
              </a:ext>
            </a:extLst>
          </p:cNvPr>
          <p:cNvSpPr/>
          <p:nvPr/>
        </p:nvSpPr>
        <p:spPr>
          <a:xfrm>
            <a:off x="4681102" y="1442976"/>
            <a:ext cx="3176758" cy="3219763"/>
          </a:xfrm>
          <a:custGeom>
            <a:avLst/>
            <a:gdLst>
              <a:gd name="connsiteX0" fmla="*/ 0 w 3038638"/>
              <a:gd name="connsiteY0" fmla="*/ 1519505 h 3039010"/>
              <a:gd name="connsiteX1" fmla="*/ 1519319 w 3038638"/>
              <a:gd name="connsiteY1" fmla="*/ 0 h 3039010"/>
              <a:gd name="connsiteX2" fmla="*/ 3038638 w 3038638"/>
              <a:gd name="connsiteY2" fmla="*/ 1519505 h 3039010"/>
              <a:gd name="connsiteX3" fmla="*/ 1519319 w 3038638"/>
              <a:gd name="connsiteY3" fmla="*/ 3039010 h 3039010"/>
              <a:gd name="connsiteX4" fmla="*/ 0 w 3038638"/>
              <a:gd name="connsiteY4" fmla="*/ 1519505 h 303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638" h="3039010">
                <a:moveTo>
                  <a:pt x="0" y="1519505"/>
                </a:moveTo>
                <a:cubicBezTo>
                  <a:pt x="0" y="680306"/>
                  <a:pt x="680222" y="0"/>
                  <a:pt x="1519319" y="0"/>
                </a:cubicBezTo>
                <a:cubicBezTo>
                  <a:pt x="2358416" y="0"/>
                  <a:pt x="3038638" y="680306"/>
                  <a:pt x="3038638" y="1519505"/>
                </a:cubicBezTo>
                <a:cubicBezTo>
                  <a:pt x="3038638" y="2358704"/>
                  <a:pt x="2358416" y="3039010"/>
                  <a:pt x="1519319" y="3039010"/>
                </a:cubicBezTo>
                <a:cubicBezTo>
                  <a:pt x="680222" y="3039010"/>
                  <a:pt x="0" y="2358704"/>
                  <a:pt x="0" y="1519505"/>
                </a:cubicBezTo>
                <a:close/>
              </a:path>
            </a:pathLst>
          </a:custGeom>
          <a:solidFill>
            <a:srgbClr val="002060">
              <a:alpha val="90000"/>
            </a:srgbClr>
          </a:solidFill>
          <a:effectLst>
            <a:outerShdw blurRad="50800" dist="76200" dir="2700000" algn="tl" rotWithShape="0">
              <a:prstClr val="black">
                <a:alpha val="67000"/>
              </a:prstClr>
            </a:outerShdw>
          </a:effectLst>
          <a:scene3d>
            <a:camera prst="perspectiveRelaxedModerately"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rgbClr r="0" g="0" b="0"/>
          </a:effectRef>
          <a:fontRef idx="minor">
            <a:schemeClr val="tx1"/>
          </a:fontRef>
        </p:style>
        <p:txBody>
          <a:bodyPr lIns="528818" tIns="528873" rIns="528818" bIns="528873" spcCol="1270" anchor="ctr"/>
          <a:lstStyle/>
          <a:p>
            <a:pPr algn="ctr" defTabSz="977900">
              <a:lnSpc>
                <a:spcPct val="90000"/>
              </a:lnSpc>
              <a:spcAft>
                <a:spcPct val="35000"/>
              </a:spcAft>
              <a:defRPr/>
            </a:pPr>
            <a:r>
              <a:rPr lang="en-GB" sz="2000" b="1" dirty="0">
                <a:solidFill>
                  <a:schemeClr val="bg1"/>
                </a:solidFill>
                <a:latin typeface="Trebuchet MS" panose="020B0603020202020204" pitchFamily="34" charset="0"/>
              </a:rPr>
              <a:t>Let the BAC office know if you ever enrol students / participants under the age of 18</a:t>
            </a:r>
          </a:p>
        </p:txBody>
      </p:sp>
      <p:sp>
        <p:nvSpPr>
          <p:cNvPr id="8" name="Rectangle: Rounded Corners 7">
            <a:extLst>
              <a:ext uri="{FF2B5EF4-FFF2-40B4-BE49-F238E27FC236}">
                <a16:creationId xmlns:a16="http://schemas.microsoft.com/office/drawing/2014/main" id="{C288C9E7-B58A-473A-AF12-F8AD45B6A37E}"/>
              </a:ext>
            </a:extLst>
          </p:cNvPr>
          <p:cNvSpPr/>
          <p:nvPr/>
        </p:nvSpPr>
        <p:spPr bwMode="auto">
          <a:xfrm>
            <a:off x="-560460" y="470284"/>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endParaRPr lang="en-US" dirty="0"/>
          </a:p>
        </p:txBody>
      </p:sp>
      <p:sp>
        <p:nvSpPr>
          <p:cNvPr id="9" name="Rectangle 23">
            <a:extLst>
              <a:ext uri="{FF2B5EF4-FFF2-40B4-BE49-F238E27FC236}">
                <a16:creationId xmlns:a16="http://schemas.microsoft.com/office/drawing/2014/main" id="{D127D3D1-AF14-4284-9542-8E73D0B894B0}"/>
              </a:ext>
            </a:extLst>
          </p:cNvPr>
          <p:cNvSpPr>
            <a:spLocks noChangeArrowheads="1"/>
          </p:cNvSpPr>
          <p:nvPr/>
        </p:nvSpPr>
        <p:spPr bwMode="auto">
          <a:xfrm>
            <a:off x="103188" y="542015"/>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The Preparation Process – Other Matters</a:t>
            </a:r>
          </a:p>
        </p:txBody>
      </p:sp>
      <p:pic>
        <p:nvPicPr>
          <p:cNvPr id="12" name="Picture 2" descr="Image result for blue question mark image">
            <a:extLst>
              <a:ext uri="{FF2B5EF4-FFF2-40B4-BE49-F238E27FC236}">
                <a16:creationId xmlns:a16="http://schemas.microsoft.com/office/drawing/2014/main" id="{AC6B849F-767D-4CD9-B089-7101E5DB6EF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82460" y="2757488"/>
            <a:ext cx="1780901" cy="19573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a:extLst>
              <a:ext uri="{FF2B5EF4-FFF2-40B4-BE49-F238E27FC236}">
                <a16:creationId xmlns:a16="http://schemas.microsoft.com/office/drawing/2014/main" id="{512CE01B-32D7-401C-8A0D-98FDE43E9120}"/>
              </a:ext>
            </a:extLst>
          </p:cNvPr>
          <p:cNvPicPr>
            <a:picLocks noChangeAspect="1" noChangeArrowheads="1"/>
          </p:cNvPicPr>
          <p:nvPr/>
        </p:nvPicPr>
        <p:blipFill>
          <a:blip r:embed="rId3">
            <a:clrChange>
              <a:clrFrom>
                <a:srgbClr val="FEFEF6"/>
              </a:clrFrom>
              <a:clrTo>
                <a:srgbClr val="FEFEF6">
                  <a:alpha val="0"/>
                </a:srgbClr>
              </a:clrTo>
            </a:clrChange>
            <a:extLst>
              <a:ext uri="{28A0092B-C50C-407E-A947-70E740481C1C}">
                <a14:useLocalDpi xmlns:a14="http://schemas.microsoft.com/office/drawing/2010/main" val="0"/>
              </a:ext>
            </a:extLst>
          </a:blip>
          <a:srcRect/>
          <a:stretch>
            <a:fillRect/>
          </a:stretch>
        </p:blipFill>
        <p:spPr bwMode="auto">
          <a:xfrm>
            <a:off x="8006318" y="1192455"/>
            <a:ext cx="1985962" cy="198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416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500" fill="hold"/>
                                        <p:tgtEl>
                                          <p:spTgt spid="12"/>
                                        </p:tgtEl>
                                        <p:attrNameLst>
                                          <p:attrName>ppt_w</p:attrName>
                                        </p:attrNameLst>
                                      </p:cBhvr>
                                      <p:tavLst>
                                        <p:tav tm="0">
                                          <p:val>
                                            <p:strVal val="#ppt_w*0.70"/>
                                          </p:val>
                                        </p:tav>
                                        <p:tav tm="100000">
                                          <p:val>
                                            <p:strVal val="#ppt_w"/>
                                          </p:val>
                                        </p:tav>
                                      </p:tavLst>
                                    </p:anim>
                                    <p:anim calcmode="lin" valueType="num">
                                      <p:cBhvr>
                                        <p:cTn id="13" dur="1500" fill="hold"/>
                                        <p:tgtEl>
                                          <p:spTgt spid="12"/>
                                        </p:tgtEl>
                                        <p:attrNameLst>
                                          <p:attrName>ppt_h</p:attrName>
                                        </p:attrNameLst>
                                      </p:cBhvr>
                                      <p:tavLst>
                                        <p:tav tm="0">
                                          <p:val>
                                            <p:strVal val="#ppt_h"/>
                                          </p:val>
                                        </p:tav>
                                        <p:tav tm="100000">
                                          <p:val>
                                            <p:strVal val="#ppt_h"/>
                                          </p:val>
                                        </p:tav>
                                      </p:tavLst>
                                    </p:anim>
                                    <p:animEffect transition="in" filter="fade">
                                      <p:cBhvr>
                                        <p:cTn id="14" dur="1500"/>
                                        <p:tgtEl>
                                          <p:spTgt spid="12"/>
                                        </p:tgtEl>
                                      </p:cBhvr>
                                    </p:animEffect>
                                  </p:childTnLst>
                                </p:cTn>
                              </p:par>
                              <p:par>
                                <p:cTn id="15" presetID="55"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500" fill="hold"/>
                                        <p:tgtEl>
                                          <p:spTgt spid="2050"/>
                                        </p:tgtEl>
                                        <p:attrNameLst>
                                          <p:attrName>ppt_w</p:attrName>
                                        </p:attrNameLst>
                                      </p:cBhvr>
                                      <p:tavLst>
                                        <p:tav tm="0">
                                          <p:val>
                                            <p:strVal val="#ppt_w*0.70"/>
                                          </p:val>
                                        </p:tav>
                                        <p:tav tm="100000">
                                          <p:val>
                                            <p:strVal val="#ppt_w"/>
                                          </p:val>
                                        </p:tav>
                                      </p:tavLst>
                                    </p:anim>
                                    <p:anim calcmode="lin" valueType="num">
                                      <p:cBhvr>
                                        <p:cTn id="18" dur="1500" fill="hold"/>
                                        <p:tgtEl>
                                          <p:spTgt spid="2050"/>
                                        </p:tgtEl>
                                        <p:attrNameLst>
                                          <p:attrName>ppt_h</p:attrName>
                                        </p:attrNameLst>
                                      </p:cBhvr>
                                      <p:tavLst>
                                        <p:tav tm="0">
                                          <p:val>
                                            <p:strVal val="#ppt_h"/>
                                          </p:val>
                                        </p:tav>
                                        <p:tav tm="100000">
                                          <p:val>
                                            <p:strVal val="#ppt_h"/>
                                          </p:val>
                                        </p:tav>
                                      </p:tavLst>
                                    </p:anim>
                                    <p:animEffect transition="in" filter="fade">
                                      <p:cBhvr>
                                        <p:cTn id="19" dur="1500"/>
                                        <p:tgtEl>
                                          <p:spTgt spid="2050"/>
                                        </p:tgtEl>
                                      </p:cBhvr>
                                    </p:animEffect>
                                  </p:childTnLst>
                                </p:cTn>
                              </p:par>
                            </p:childTnLst>
                          </p:cTn>
                        </p:par>
                        <p:par>
                          <p:cTn id="20" fill="hold">
                            <p:stCondLst>
                              <p:cond delay="2000"/>
                            </p:stCondLst>
                            <p:childTnLst>
                              <p:par>
                                <p:cTn id="21" presetID="53" presetClass="entr" presetSubtype="16" fill="hold" grpId="0" nodeType="after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Effect transition="in" filter="fade">
                                      <p:cBhvr>
                                        <p:cTn id="46" dur="1000"/>
                                        <p:tgtEl>
                                          <p:spTgt spid="4"/>
                                        </p:tgtEl>
                                      </p:cBhvr>
                                    </p:animEffect>
                                  </p:childTnLst>
                                </p:cTn>
                              </p:par>
                            </p:childTnLst>
                          </p:cTn>
                        </p:par>
                        <p:par>
                          <p:cTn id="47" fill="hold">
                            <p:stCondLst>
                              <p:cond delay="1000"/>
                            </p:stCondLst>
                            <p:childTnLst>
                              <p:par>
                                <p:cTn id="48" presetID="45"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anim calcmode="lin" valueType="num">
                                      <p:cBhvr>
                                        <p:cTn id="51" dur="2000" fill="hold"/>
                                        <p:tgtEl>
                                          <p:spTgt spid="12"/>
                                        </p:tgtEl>
                                        <p:attrNameLst>
                                          <p:attrName>ppt_w</p:attrName>
                                        </p:attrNameLst>
                                      </p:cBhvr>
                                      <p:tavLst>
                                        <p:tav tm="0" fmla="#ppt_w*sin(2.5*pi*$)">
                                          <p:val>
                                            <p:fltVal val="0"/>
                                          </p:val>
                                        </p:tav>
                                        <p:tav tm="100000">
                                          <p:val>
                                            <p:fltVal val="1"/>
                                          </p:val>
                                        </p:tav>
                                      </p:tavLst>
                                    </p:anim>
                                    <p:anim calcmode="lin" valueType="num">
                                      <p:cBhvr>
                                        <p:cTn id="52" dur="2000" fill="hold"/>
                                        <p:tgtEl>
                                          <p:spTgt spid="12"/>
                                        </p:tgtEl>
                                        <p:attrNameLst>
                                          <p:attrName>ppt_h</p:attrName>
                                        </p:attrNameLst>
                                      </p:cBhvr>
                                      <p:tavLst>
                                        <p:tav tm="0">
                                          <p:val>
                                            <p:strVal val="#ppt_h"/>
                                          </p:val>
                                        </p:tav>
                                        <p:tav tm="100000">
                                          <p:val>
                                            <p:strVal val="#ppt_h"/>
                                          </p:val>
                                        </p:tav>
                                      </p:tavLst>
                                    </p:anim>
                                  </p:childTnLst>
                                </p:cTn>
                              </p:par>
                            </p:childTnLst>
                          </p:cTn>
                        </p:par>
                        <p:par>
                          <p:cTn id="53" fill="hold">
                            <p:stCondLst>
                              <p:cond delay="3000"/>
                            </p:stCondLst>
                            <p:childTnLst>
                              <p:par>
                                <p:cTn id="54" presetID="45" presetClass="entr" presetSubtype="0" fill="hold" nodeType="after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fade">
                                      <p:cBhvr>
                                        <p:cTn id="56" dur="2000"/>
                                        <p:tgtEl>
                                          <p:spTgt spid="2050"/>
                                        </p:tgtEl>
                                      </p:cBhvr>
                                    </p:animEffect>
                                    <p:anim calcmode="lin" valueType="num">
                                      <p:cBhvr>
                                        <p:cTn id="57" dur="2000" fill="hold"/>
                                        <p:tgtEl>
                                          <p:spTgt spid="2050"/>
                                        </p:tgtEl>
                                        <p:attrNameLst>
                                          <p:attrName>ppt_w</p:attrName>
                                        </p:attrNameLst>
                                      </p:cBhvr>
                                      <p:tavLst>
                                        <p:tav tm="0" fmla="#ppt_w*sin(2.5*pi*$)">
                                          <p:val>
                                            <p:fltVal val="0"/>
                                          </p:val>
                                        </p:tav>
                                        <p:tav tm="100000">
                                          <p:val>
                                            <p:fltVal val="1"/>
                                          </p:val>
                                        </p:tav>
                                      </p:tavLst>
                                    </p:anim>
                                    <p:anim calcmode="lin" valueType="num">
                                      <p:cBhvr>
                                        <p:cTn id="58"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DCB9357C-5C7F-408A-91A4-6F605929FC41}"/>
              </a:ext>
            </a:extLst>
          </p:cNvPr>
          <p:cNvSpPr/>
          <p:nvPr/>
        </p:nvSpPr>
        <p:spPr>
          <a:xfrm>
            <a:off x="1343019" y="2028825"/>
            <a:ext cx="5951538" cy="3814764"/>
          </a:xfrm>
          <a:prstGeom prst="snip2DiagRect">
            <a:avLst>
              <a:gd name="adj1" fmla="val 0"/>
              <a:gd name="adj2" fmla="val 16667"/>
            </a:avLst>
          </a:prstGeom>
          <a:solidFill>
            <a:srgbClr val="00206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latin typeface="Trebuchet MS" panose="020B0603020202020204" pitchFamily="34" charset="0"/>
              </a:rPr>
              <a:t> - You will be asked to complete a self-evaluation report – this may be done at the time you complete the application form</a:t>
            </a:r>
          </a:p>
          <a:p>
            <a:endParaRPr lang="en-GB" sz="2000" dirty="0">
              <a:latin typeface="Trebuchet MS" panose="020B0603020202020204" pitchFamily="34" charset="0"/>
            </a:endParaRPr>
          </a:p>
          <a:p>
            <a:pPr marL="342900" indent="-342900">
              <a:buFontTx/>
              <a:buChar char="-"/>
            </a:pPr>
            <a:r>
              <a:rPr lang="en-GB" sz="2000" dirty="0">
                <a:latin typeface="Trebuchet MS" panose="020B0603020202020204" pitchFamily="34" charset="0"/>
              </a:rPr>
              <a:t>Please return the completed report as quickly as possible </a:t>
            </a:r>
          </a:p>
          <a:p>
            <a:endParaRPr lang="en-GB" sz="2000" dirty="0">
              <a:latin typeface="Trebuchet MS" panose="020B0603020202020204" pitchFamily="34" charset="0"/>
            </a:endParaRPr>
          </a:p>
          <a:p>
            <a:r>
              <a:rPr lang="en-GB" sz="2000" dirty="0">
                <a:latin typeface="Trebuchet MS" panose="020B0603020202020204" pitchFamily="34" charset="0"/>
              </a:rPr>
              <a:t>- You may be asked to up-date the report just before the inspection</a:t>
            </a:r>
          </a:p>
          <a:p>
            <a:pPr marL="342900" indent="-342900">
              <a:buFontTx/>
              <a:buChar char="-"/>
            </a:pPr>
            <a:endParaRPr lang="en-GB" sz="2000" dirty="0">
              <a:latin typeface="Trebuchet MS" panose="020B0603020202020204" pitchFamily="34" charset="0"/>
            </a:endParaRPr>
          </a:p>
          <a:p>
            <a:endParaRPr lang="en-GB" dirty="0"/>
          </a:p>
        </p:txBody>
      </p:sp>
      <p:sp>
        <p:nvSpPr>
          <p:cNvPr id="5" name="Rectangle: Diagonal Corners Snipped 4">
            <a:extLst>
              <a:ext uri="{FF2B5EF4-FFF2-40B4-BE49-F238E27FC236}">
                <a16:creationId xmlns:a16="http://schemas.microsoft.com/office/drawing/2014/main" id="{451047A6-DE98-43CF-8477-CBBB489CD8CA}"/>
              </a:ext>
            </a:extLst>
          </p:cNvPr>
          <p:cNvSpPr/>
          <p:nvPr/>
        </p:nvSpPr>
        <p:spPr>
          <a:xfrm>
            <a:off x="7083421" y="2471738"/>
            <a:ext cx="2808288" cy="3843337"/>
          </a:xfrm>
          <a:prstGeom prst="snip2DiagRect">
            <a:avLst/>
          </a:prstGeom>
          <a:solidFill>
            <a:srgbClr val="F99D3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latin typeface="Trebuchet MS" panose="020B0603020202020204" pitchFamily="34" charset="0"/>
              </a:rPr>
              <a:t>- Please review the Completing Your Self-Evaluation  webinar</a:t>
            </a:r>
          </a:p>
          <a:p>
            <a:endParaRPr lang="en-GB" sz="2000" dirty="0">
              <a:latin typeface="Trebuchet MS" panose="020B0603020202020204" pitchFamily="34" charset="0"/>
            </a:endParaRPr>
          </a:p>
          <a:p>
            <a:r>
              <a:rPr lang="en-GB" sz="2000" dirty="0">
                <a:latin typeface="Trebuchet MS" panose="020B0603020202020204" pitchFamily="34" charset="0"/>
              </a:rPr>
              <a:t>- What follows is an extract from the webinar</a:t>
            </a:r>
          </a:p>
        </p:txBody>
      </p:sp>
      <p:sp>
        <p:nvSpPr>
          <p:cNvPr id="6" name="Rectangle: Rounded Corners 5">
            <a:extLst>
              <a:ext uri="{FF2B5EF4-FFF2-40B4-BE49-F238E27FC236}">
                <a16:creationId xmlns:a16="http://schemas.microsoft.com/office/drawing/2014/main" id="{C68A7731-04F0-4589-8036-23682F5C4B3F}"/>
              </a:ext>
            </a:extLst>
          </p:cNvPr>
          <p:cNvSpPr/>
          <p:nvPr/>
        </p:nvSpPr>
        <p:spPr bwMode="auto">
          <a:xfrm>
            <a:off x="-260422" y="532094"/>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23">
            <a:extLst>
              <a:ext uri="{FF2B5EF4-FFF2-40B4-BE49-F238E27FC236}">
                <a16:creationId xmlns:a16="http://schemas.microsoft.com/office/drawing/2014/main" id="{8106FB55-C391-4B98-9A20-598BCB0A6277}"/>
              </a:ext>
            </a:extLst>
          </p:cNvPr>
          <p:cNvSpPr>
            <a:spLocks noChangeArrowheads="1"/>
          </p:cNvSpPr>
          <p:nvPr/>
        </p:nvSpPr>
        <p:spPr bwMode="auto">
          <a:xfrm>
            <a:off x="234950" y="631569"/>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Completing The Self Evaluation Report</a:t>
            </a:r>
          </a:p>
        </p:txBody>
      </p:sp>
    </p:spTree>
    <p:extLst>
      <p:ext uri="{BB962C8B-B14F-4D97-AF65-F5344CB8AC3E}">
        <p14:creationId xmlns:p14="http://schemas.microsoft.com/office/powerpoint/2010/main" val="8176698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2" presetClass="entr" presetSubtype="4"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39220FC-6C14-46A9-BC17-B3EAE7BEC6BC}"/>
              </a:ext>
            </a:extLst>
          </p:cNvPr>
          <p:cNvSpPr/>
          <p:nvPr/>
        </p:nvSpPr>
        <p:spPr bwMode="auto">
          <a:xfrm>
            <a:off x="-260422" y="532094"/>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3">
            <a:extLst>
              <a:ext uri="{FF2B5EF4-FFF2-40B4-BE49-F238E27FC236}">
                <a16:creationId xmlns:a16="http://schemas.microsoft.com/office/drawing/2014/main" id="{2067C9B1-C417-4F3D-8E2C-E37485A370F8}"/>
              </a:ext>
            </a:extLst>
          </p:cNvPr>
          <p:cNvSpPr>
            <a:spLocks noChangeArrowheads="1"/>
          </p:cNvSpPr>
          <p:nvPr/>
        </p:nvSpPr>
        <p:spPr bwMode="auto">
          <a:xfrm>
            <a:off x="234950" y="631569"/>
            <a:ext cx="7231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b="1" dirty="0">
                <a:solidFill>
                  <a:srgbClr val="FFFFFF"/>
                </a:solidFill>
                <a:latin typeface="Trebuchet MS" panose="020B0603020202020204" pitchFamily="34" charset="0"/>
              </a:rPr>
              <a:t>Self Evaluation - Purpose</a:t>
            </a:r>
          </a:p>
        </p:txBody>
      </p:sp>
      <p:grpSp>
        <p:nvGrpSpPr>
          <p:cNvPr id="8" name="Group 7">
            <a:extLst>
              <a:ext uri="{FF2B5EF4-FFF2-40B4-BE49-F238E27FC236}">
                <a16:creationId xmlns:a16="http://schemas.microsoft.com/office/drawing/2014/main" id="{3F15BD7C-FF5F-40A1-A208-22F9B19FB641}"/>
              </a:ext>
            </a:extLst>
          </p:cNvPr>
          <p:cNvGrpSpPr/>
          <p:nvPr/>
        </p:nvGrpSpPr>
        <p:grpSpPr bwMode="auto">
          <a:xfrm>
            <a:off x="249035" y="1668357"/>
            <a:ext cx="7840413" cy="564876"/>
            <a:chOff x="0" y="15204"/>
            <a:chExt cx="5551020" cy="1227512"/>
          </a:xfrm>
          <a:scene3d>
            <a:camera prst="orthographicFront" zoom="92000"/>
            <a:lightRig rig="balanced" dir="t">
              <a:rot lat="0" lon="0" rev="12700000"/>
            </a:lightRig>
          </a:scene3d>
        </p:grpSpPr>
        <p:sp>
          <p:nvSpPr>
            <p:cNvPr id="19" name="Rectangle: Rounded Corners 18">
              <a:extLst>
                <a:ext uri="{FF2B5EF4-FFF2-40B4-BE49-F238E27FC236}">
                  <a16:creationId xmlns:a16="http://schemas.microsoft.com/office/drawing/2014/main" id="{55386661-678E-4808-AB23-8A363E6262C2}"/>
                </a:ext>
              </a:extLst>
            </p:cNvPr>
            <p:cNvSpPr/>
            <p:nvPr/>
          </p:nvSpPr>
          <p:spPr>
            <a:xfrm>
              <a:off x="0" y="15204"/>
              <a:ext cx="5391595" cy="1227512"/>
            </a:xfrm>
            <a:prstGeom prst="roundRect">
              <a:avLst/>
            </a:prstGeom>
            <a:solidFill>
              <a:srgbClr val="41A8DA"/>
            </a:solidFill>
            <a:sp3d prstMaterial="plastic">
              <a:bevelT w="50800" h="50800"/>
              <a:bevelB w="50800" h="508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6CBC8824-DC6F-482F-8368-384C31653EED}"/>
                </a:ext>
              </a:extLst>
            </p:cNvPr>
            <p:cNvSpPr txBox="1"/>
            <p:nvPr/>
          </p:nvSpPr>
          <p:spPr>
            <a:xfrm>
              <a:off x="279269" y="75126"/>
              <a:ext cx="5271751" cy="1107668"/>
            </a:xfrm>
            <a:prstGeom prst="rect">
              <a:avLst/>
            </a:prstGeom>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defTabSz="844550">
                <a:lnSpc>
                  <a:spcPct val="90000"/>
                </a:lnSpc>
                <a:spcAft>
                  <a:spcPct val="35000"/>
                </a:spcAft>
                <a:defRPr/>
              </a:pPr>
              <a:r>
                <a:rPr lang="en-GB" sz="1600" dirty="0">
                  <a:solidFill>
                    <a:srgbClr val="002060"/>
                  </a:solidFill>
                  <a:latin typeface="Trebuchet MS" panose="020B0603020202020204" pitchFamily="34" charset="0"/>
                </a:rPr>
                <a:t>To evaluate your performance – using a process of reflection to identify strengths and areas for development</a:t>
              </a:r>
            </a:p>
          </p:txBody>
        </p:sp>
      </p:grpSp>
      <p:grpSp>
        <p:nvGrpSpPr>
          <p:cNvPr id="28" name="Group 27">
            <a:extLst>
              <a:ext uri="{FF2B5EF4-FFF2-40B4-BE49-F238E27FC236}">
                <a16:creationId xmlns:a16="http://schemas.microsoft.com/office/drawing/2014/main" id="{6745E3AC-80A9-46B6-B8FB-DF81E98857A7}"/>
              </a:ext>
            </a:extLst>
          </p:cNvPr>
          <p:cNvGrpSpPr/>
          <p:nvPr/>
        </p:nvGrpSpPr>
        <p:grpSpPr>
          <a:xfrm>
            <a:off x="260708" y="2352686"/>
            <a:ext cx="7615237" cy="564876"/>
            <a:chOff x="260708" y="2352686"/>
            <a:chExt cx="7615237" cy="564876"/>
          </a:xfrm>
        </p:grpSpPr>
        <p:sp>
          <p:nvSpPr>
            <p:cNvPr id="9" name="Rectangle: Rounded Corners 8">
              <a:extLst>
                <a:ext uri="{FF2B5EF4-FFF2-40B4-BE49-F238E27FC236}">
                  <a16:creationId xmlns:a16="http://schemas.microsoft.com/office/drawing/2014/main" id="{450C6CDF-4FA2-4A33-910E-DB5561D4D609}"/>
                </a:ext>
              </a:extLst>
            </p:cNvPr>
            <p:cNvSpPr/>
            <p:nvPr/>
          </p:nvSpPr>
          <p:spPr bwMode="auto">
            <a:xfrm>
              <a:off x="260708" y="2352686"/>
              <a:ext cx="7615237" cy="564876"/>
            </a:xfrm>
            <a:prstGeom prst="roundRect">
              <a:avLst/>
            </a:prstGeom>
            <a:solidFill>
              <a:srgbClr val="41A8DA"/>
            </a:solidFill>
            <a:scene3d>
              <a:camera prst="orthographicFront"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10" name="Rectangle: Rounded Corners 6">
              <a:extLst>
                <a:ext uri="{FF2B5EF4-FFF2-40B4-BE49-F238E27FC236}">
                  <a16:creationId xmlns:a16="http://schemas.microsoft.com/office/drawing/2014/main" id="{D627749C-D5F3-4791-BBF0-9A20674E0C8B}"/>
                </a:ext>
              </a:extLst>
            </p:cNvPr>
            <p:cNvSpPr txBox="1"/>
            <p:nvPr/>
          </p:nvSpPr>
          <p:spPr bwMode="auto">
            <a:xfrm>
              <a:off x="710370" y="2408328"/>
              <a:ext cx="6695788" cy="468478"/>
            </a:xfrm>
            <a:prstGeom prst="rect">
              <a:avLst/>
            </a:prstGeom>
            <a:scene3d>
              <a:camera prst="orthographicFront" zoom="92000"/>
              <a:lightRig rig="balanced" dir="t">
                <a:rot lat="0" lon="0" rev="12700000"/>
              </a:lightRig>
            </a:scene3d>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nSpc>
                  <a:spcPct val="90000"/>
                </a:lnSpc>
                <a:spcBef>
                  <a:spcPts val="1000"/>
                </a:spcBef>
              </a:pPr>
              <a:r>
                <a:rPr lang="en-GB" altLang="en-US" sz="1600" dirty="0">
                  <a:solidFill>
                    <a:srgbClr val="002060"/>
                  </a:solidFill>
                  <a:latin typeface="Trebuchet MS" panose="020B0603020202020204" pitchFamily="34" charset="0"/>
                </a:rPr>
                <a:t>To be part of your integrated approach to internal quality assurance - not just for the inspection</a:t>
              </a:r>
            </a:p>
          </p:txBody>
        </p:sp>
      </p:grpSp>
      <p:grpSp>
        <p:nvGrpSpPr>
          <p:cNvPr id="29" name="Group 28">
            <a:extLst>
              <a:ext uri="{FF2B5EF4-FFF2-40B4-BE49-F238E27FC236}">
                <a16:creationId xmlns:a16="http://schemas.microsoft.com/office/drawing/2014/main" id="{1D8015A0-C75E-4130-912E-6729842C53C4}"/>
              </a:ext>
            </a:extLst>
          </p:cNvPr>
          <p:cNvGrpSpPr/>
          <p:nvPr/>
        </p:nvGrpSpPr>
        <p:grpSpPr>
          <a:xfrm>
            <a:off x="260708" y="3037015"/>
            <a:ext cx="7615237" cy="595072"/>
            <a:chOff x="260708" y="3037015"/>
            <a:chExt cx="7615237" cy="595072"/>
          </a:xfrm>
        </p:grpSpPr>
        <p:sp>
          <p:nvSpPr>
            <p:cNvPr id="11" name="Rectangle: Rounded Corners 10">
              <a:extLst>
                <a:ext uri="{FF2B5EF4-FFF2-40B4-BE49-F238E27FC236}">
                  <a16:creationId xmlns:a16="http://schemas.microsoft.com/office/drawing/2014/main" id="{5F13EC3F-ED1D-4385-BFD0-23E8FBEF2A8F}"/>
                </a:ext>
              </a:extLst>
            </p:cNvPr>
            <p:cNvSpPr/>
            <p:nvPr/>
          </p:nvSpPr>
          <p:spPr bwMode="auto">
            <a:xfrm>
              <a:off x="260708" y="3037015"/>
              <a:ext cx="7615237" cy="564876"/>
            </a:xfrm>
            <a:prstGeom prst="roundRect">
              <a:avLst/>
            </a:prstGeom>
            <a:solidFill>
              <a:srgbClr val="41A8DA"/>
            </a:solidFill>
            <a:scene3d>
              <a:camera prst="orthographicFront" zoom="92000"/>
              <a:lightRig rig="balanced" dir="t">
                <a:rot lat="0" lon="0" rev="12700000"/>
              </a:lightRig>
            </a:scene3d>
            <a:sp3d prstMaterial="plastic">
              <a:bevelT w="50800" h="50800"/>
              <a:bevelB w="50800" h="508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12" name="Rectangle: Rounded Corners 8">
              <a:extLst>
                <a:ext uri="{FF2B5EF4-FFF2-40B4-BE49-F238E27FC236}">
                  <a16:creationId xmlns:a16="http://schemas.microsoft.com/office/drawing/2014/main" id="{4E5496B6-6C61-4402-97E2-049AFA44B5A5}"/>
                </a:ext>
              </a:extLst>
            </p:cNvPr>
            <p:cNvSpPr txBox="1"/>
            <p:nvPr/>
          </p:nvSpPr>
          <p:spPr bwMode="auto">
            <a:xfrm>
              <a:off x="699159" y="3042030"/>
              <a:ext cx="6707479" cy="590057"/>
            </a:xfrm>
            <a:prstGeom prst="rect">
              <a:avLst/>
            </a:prstGeom>
            <a:scene3d>
              <a:camera prst="orthographicFront" zoom="92000"/>
              <a:lightRig rig="balanced" dir="t">
                <a:rot lat="0" lon="0" rev="12700000"/>
              </a:lightRig>
            </a:scene3d>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nSpc>
                  <a:spcPct val="90000"/>
                </a:lnSpc>
                <a:spcBef>
                  <a:spcPts val="1000"/>
                </a:spcBef>
              </a:pPr>
              <a:r>
                <a:rPr lang="en-GB" altLang="en-US" sz="1600" dirty="0">
                  <a:solidFill>
                    <a:srgbClr val="002060"/>
                  </a:solidFill>
                  <a:latin typeface="Trebuchet MS" panose="020B0603020202020204" pitchFamily="34" charset="0"/>
                </a:rPr>
                <a:t>To audit what you do across your provision</a:t>
              </a:r>
            </a:p>
          </p:txBody>
        </p:sp>
      </p:grpSp>
      <p:grpSp>
        <p:nvGrpSpPr>
          <p:cNvPr id="13" name="Group 12">
            <a:extLst>
              <a:ext uri="{FF2B5EF4-FFF2-40B4-BE49-F238E27FC236}">
                <a16:creationId xmlns:a16="http://schemas.microsoft.com/office/drawing/2014/main" id="{A145887E-0A86-42F6-8816-2494816020FD}"/>
              </a:ext>
            </a:extLst>
          </p:cNvPr>
          <p:cNvGrpSpPr/>
          <p:nvPr/>
        </p:nvGrpSpPr>
        <p:grpSpPr bwMode="auto">
          <a:xfrm>
            <a:off x="274876" y="3732847"/>
            <a:ext cx="7615237" cy="564876"/>
            <a:chOff x="0" y="3861902"/>
            <a:chExt cx="5391595" cy="1227512"/>
          </a:xfrm>
          <a:scene3d>
            <a:camera prst="orthographicFront" zoom="92000"/>
            <a:lightRig rig="balanced" dir="t">
              <a:rot lat="0" lon="0" rev="12700000"/>
            </a:lightRig>
          </a:scene3d>
        </p:grpSpPr>
        <p:sp>
          <p:nvSpPr>
            <p:cNvPr id="17" name="Rectangle: Rounded Corners 16">
              <a:extLst>
                <a:ext uri="{FF2B5EF4-FFF2-40B4-BE49-F238E27FC236}">
                  <a16:creationId xmlns:a16="http://schemas.microsoft.com/office/drawing/2014/main" id="{D52FCFA4-6435-428B-A254-10E407E2A896}"/>
                </a:ext>
              </a:extLst>
            </p:cNvPr>
            <p:cNvSpPr/>
            <p:nvPr/>
          </p:nvSpPr>
          <p:spPr>
            <a:xfrm>
              <a:off x="0" y="3861902"/>
              <a:ext cx="5391595" cy="1227512"/>
            </a:xfrm>
            <a:prstGeom prst="roundRect">
              <a:avLst/>
            </a:prstGeom>
            <a:solidFill>
              <a:srgbClr val="41A8DA"/>
            </a:solidFill>
            <a:sp3d prstMaterial="plastic">
              <a:bevelT w="50800" h="50800"/>
              <a:bevelB w="50800" h="508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18" name="Rectangle: Rounded Corners 10">
              <a:extLst>
                <a:ext uri="{FF2B5EF4-FFF2-40B4-BE49-F238E27FC236}">
                  <a16:creationId xmlns:a16="http://schemas.microsoft.com/office/drawing/2014/main" id="{898EF2ED-63EF-4453-A513-5AECF4AE8BA2}"/>
                </a:ext>
              </a:extLst>
            </p:cNvPr>
            <p:cNvSpPr txBox="1"/>
            <p:nvPr/>
          </p:nvSpPr>
          <p:spPr>
            <a:xfrm>
              <a:off x="340553" y="3921823"/>
              <a:ext cx="5051042" cy="1107668"/>
            </a:xfrm>
            <a:prstGeom prst="rect">
              <a:avLst/>
            </a:prstGeom>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defTabSz="844550">
                <a:lnSpc>
                  <a:spcPct val="90000"/>
                </a:lnSpc>
                <a:spcAft>
                  <a:spcPct val="35000"/>
                </a:spcAft>
                <a:defRPr/>
              </a:pPr>
              <a:r>
                <a:rPr lang="en-GB" sz="1600" dirty="0">
                  <a:solidFill>
                    <a:srgbClr val="002060"/>
                  </a:solidFill>
                  <a:latin typeface="Trebuchet MS" panose="020B0603020202020204" pitchFamily="34" charset="0"/>
                </a:rPr>
                <a:t>To set actions to help you improve and develop</a:t>
              </a:r>
            </a:p>
          </p:txBody>
        </p:sp>
      </p:grpSp>
      <p:grpSp>
        <p:nvGrpSpPr>
          <p:cNvPr id="14" name="Group 13">
            <a:extLst>
              <a:ext uri="{FF2B5EF4-FFF2-40B4-BE49-F238E27FC236}">
                <a16:creationId xmlns:a16="http://schemas.microsoft.com/office/drawing/2014/main" id="{517C8145-2A90-49D4-8D33-C6BA75FAFAFB}"/>
              </a:ext>
            </a:extLst>
          </p:cNvPr>
          <p:cNvGrpSpPr/>
          <p:nvPr/>
        </p:nvGrpSpPr>
        <p:grpSpPr bwMode="auto">
          <a:xfrm>
            <a:off x="234950" y="4397194"/>
            <a:ext cx="7615237" cy="564876"/>
            <a:chOff x="0" y="3861902"/>
            <a:chExt cx="5391595" cy="1227512"/>
          </a:xfrm>
          <a:scene3d>
            <a:camera prst="orthographicFront" zoom="92000"/>
            <a:lightRig rig="balanced" dir="t">
              <a:rot lat="0" lon="0" rev="12700000"/>
            </a:lightRig>
          </a:scene3d>
        </p:grpSpPr>
        <p:sp>
          <p:nvSpPr>
            <p:cNvPr id="15" name="Rectangle: Rounded Corners 14">
              <a:extLst>
                <a:ext uri="{FF2B5EF4-FFF2-40B4-BE49-F238E27FC236}">
                  <a16:creationId xmlns:a16="http://schemas.microsoft.com/office/drawing/2014/main" id="{34251587-CB06-4997-B5E9-B21101E6F0E5}"/>
                </a:ext>
              </a:extLst>
            </p:cNvPr>
            <p:cNvSpPr/>
            <p:nvPr/>
          </p:nvSpPr>
          <p:spPr>
            <a:xfrm>
              <a:off x="0" y="3861902"/>
              <a:ext cx="5391595" cy="1227512"/>
            </a:xfrm>
            <a:prstGeom prst="roundRect">
              <a:avLst/>
            </a:prstGeom>
            <a:solidFill>
              <a:srgbClr val="41A8DA"/>
            </a:solidFill>
            <a:sp3d prstMaterial="plastic">
              <a:bevelT w="50800" h="50800"/>
              <a:bevelB w="50800" h="508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16" name="Rectangle: Rounded Corners 10">
              <a:extLst>
                <a:ext uri="{FF2B5EF4-FFF2-40B4-BE49-F238E27FC236}">
                  <a16:creationId xmlns:a16="http://schemas.microsoft.com/office/drawing/2014/main" id="{D77EBA2A-61DB-4984-8FCA-A0DC6E2E7BE6}"/>
                </a:ext>
              </a:extLst>
            </p:cNvPr>
            <p:cNvSpPr txBox="1"/>
            <p:nvPr/>
          </p:nvSpPr>
          <p:spPr>
            <a:xfrm>
              <a:off x="313780" y="3921825"/>
              <a:ext cx="5051042" cy="1107668"/>
            </a:xfrm>
            <a:prstGeom prst="rect">
              <a:avLst/>
            </a:prstGeom>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defTabSz="844550">
                <a:lnSpc>
                  <a:spcPct val="90000"/>
                </a:lnSpc>
                <a:spcAft>
                  <a:spcPct val="35000"/>
                </a:spcAft>
                <a:defRPr/>
              </a:pPr>
              <a:r>
                <a:rPr lang="en-GB" sz="1600" dirty="0">
                  <a:solidFill>
                    <a:srgbClr val="002060"/>
                  </a:solidFill>
                  <a:latin typeface="Trebuchet MS" panose="020B0603020202020204" pitchFamily="34" charset="0"/>
                </a:rPr>
                <a:t>To help to prepare for the inspection and identify areas on which to</a:t>
              </a:r>
            </a:p>
            <a:p>
              <a:pPr defTabSz="844550">
                <a:lnSpc>
                  <a:spcPct val="90000"/>
                </a:lnSpc>
                <a:spcAft>
                  <a:spcPct val="35000"/>
                </a:spcAft>
                <a:defRPr/>
              </a:pPr>
              <a:r>
                <a:rPr lang="en-GB" sz="1600" dirty="0">
                  <a:solidFill>
                    <a:srgbClr val="002060"/>
                  </a:solidFill>
                  <a:latin typeface="Trebuchet MS" panose="020B0603020202020204" pitchFamily="34" charset="0"/>
                </a:rPr>
                <a:t> focus </a:t>
              </a:r>
            </a:p>
          </p:txBody>
        </p:sp>
      </p:grpSp>
      <p:grpSp>
        <p:nvGrpSpPr>
          <p:cNvPr id="25" name="Group 24">
            <a:extLst>
              <a:ext uri="{FF2B5EF4-FFF2-40B4-BE49-F238E27FC236}">
                <a16:creationId xmlns:a16="http://schemas.microsoft.com/office/drawing/2014/main" id="{AC2396BB-E8CC-4234-BB01-C8B4FE46AA51}"/>
              </a:ext>
            </a:extLst>
          </p:cNvPr>
          <p:cNvGrpSpPr/>
          <p:nvPr/>
        </p:nvGrpSpPr>
        <p:grpSpPr bwMode="auto">
          <a:xfrm>
            <a:off x="234950" y="5082075"/>
            <a:ext cx="7615237" cy="564876"/>
            <a:chOff x="0" y="3861902"/>
            <a:chExt cx="5391595" cy="1227512"/>
          </a:xfrm>
          <a:scene3d>
            <a:camera prst="orthographicFront" zoom="92000"/>
            <a:lightRig rig="balanced" dir="t">
              <a:rot lat="0" lon="0" rev="12700000"/>
            </a:lightRig>
          </a:scene3d>
        </p:grpSpPr>
        <p:sp>
          <p:nvSpPr>
            <p:cNvPr id="26" name="Rectangle: Rounded Corners 25">
              <a:extLst>
                <a:ext uri="{FF2B5EF4-FFF2-40B4-BE49-F238E27FC236}">
                  <a16:creationId xmlns:a16="http://schemas.microsoft.com/office/drawing/2014/main" id="{97A20779-B22E-4576-9960-B23FC9F4C839}"/>
                </a:ext>
              </a:extLst>
            </p:cNvPr>
            <p:cNvSpPr/>
            <p:nvPr/>
          </p:nvSpPr>
          <p:spPr>
            <a:xfrm>
              <a:off x="0" y="3861902"/>
              <a:ext cx="5391595" cy="1227512"/>
            </a:xfrm>
            <a:prstGeom prst="roundRect">
              <a:avLst/>
            </a:prstGeom>
            <a:solidFill>
              <a:srgbClr val="41A8DA"/>
            </a:solidFill>
            <a:sp3d prstMaterial="plastic">
              <a:bevelT w="50800" h="50800"/>
              <a:bevelB w="50800" h="50800"/>
            </a:sp3d>
          </p:spPr>
          <p:style>
            <a:lnRef idx="0">
              <a:schemeClr val="lt2">
                <a:hueOff val="0"/>
                <a:satOff val="0"/>
                <a:lumOff val="0"/>
                <a:alphaOff val="0"/>
              </a:schemeClr>
            </a:lnRef>
            <a:fillRef idx="1">
              <a:scrgbClr r="0" g="0" b="0"/>
            </a:fillRef>
            <a:effectRef idx="2">
              <a:schemeClr val="dk2">
                <a:hueOff val="0"/>
                <a:satOff val="0"/>
                <a:lumOff val="0"/>
                <a:alphaOff val="0"/>
              </a:schemeClr>
            </a:effectRef>
            <a:fontRef idx="minor">
              <a:schemeClr val="lt1"/>
            </a:fontRef>
          </p:style>
        </p:sp>
        <p:sp>
          <p:nvSpPr>
            <p:cNvPr id="27" name="Rectangle: Rounded Corners 10">
              <a:extLst>
                <a:ext uri="{FF2B5EF4-FFF2-40B4-BE49-F238E27FC236}">
                  <a16:creationId xmlns:a16="http://schemas.microsoft.com/office/drawing/2014/main" id="{F3CC3567-7B71-4DDE-BCCE-70C27ABF9C31}"/>
                </a:ext>
              </a:extLst>
            </p:cNvPr>
            <p:cNvSpPr txBox="1"/>
            <p:nvPr/>
          </p:nvSpPr>
          <p:spPr>
            <a:xfrm>
              <a:off x="313780" y="3921825"/>
              <a:ext cx="5051042" cy="1107668"/>
            </a:xfrm>
            <a:prstGeom prst="rect">
              <a:avLst/>
            </a:prstGeom>
            <a:sp3d/>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defTabSz="844550">
                <a:lnSpc>
                  <a:spcPct val="90000"/>
                </a:lnSpc>
                <a:spcAft>
                  <a:spcPct val="35000"/>
                </a:spcAft>
                <a:defRPr/>
              </a:pPr>
              <a:r>
                <a:rPr lang="en-GB" sz="1600" dirty="0">
                  <a:solidFill>
                    <a:srgbClr val="002060"/>
                  </a:solidFill>
                  <a:latin typeface="Trebuchet MS" panose="020B0603020202020204" pitchFamily="34" charset="0"/>
                </a:rPr>
                <a:t>It follows the standards relating to the relevant accreditation </a:t>
              </a:r>
            </a:p>
            <a:p>
              <a:pPr defTabSz="844550">
                <a:lnSpc>
                  <a:spcPct val="90000"/>
                </a:lnSpc>
                <a:spcAft>
                  <a:spcPct val="35000"/>
                </a:spcAft>
                <a:defRPr/>
              </a:pPr>
              <a:r>
                <a:rPr lang="en-GB" sz="1600" dirty="0">
                  <a:solidFill>
                    <a:srgbClr val="002060"/>
                  </a:solidFill>
                  <a:latin typeface="Trebuchet MS" panose="020B0603020202020204" pitchFamily="34" charset="0"/>
                </a:rPr>
                <a:t>scheme</a:t>
              </a:r>
            </a:p>
          </p:txBody>
        </p:sp>
      </p:grpSp>
      <p:pic>
        <p:nvPicPr>
          <p:cNvPr id="2" name="Picture 1">
            <a:extLst>
              <a:ext uri="{FF2B5EF4-FFF2-40B4-BE49-F238E27FC236}">
                <a16:creationId xmlns:a16="http://schemas.microsoft.com/office/drawing/2014/main" id="{0C241DFA-4938-49D3-B7A4-ECDFD72BD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25" y="3367986"/>
            <a:ext cx="4268448" cy="2623291"/>
          </a:xfrm>
          <a:prstGeom prst="rect">
            <a:avLst/>
          </a:prstGeom>
          <a:effectLst>
            <a:outerShdw blurRad="76200" dir="18900000" sy="23000" kx="-1200000" algn="bl" rotWithShape="0">
              <a:prstClr val="black">
                <a:alpha val="20000"/>
              </a:prstClr>
            </a:outerShdw>
          </a:effectLst>
          <a:scene3d>
            <a:camera prst="perspectiveHeroicExtremeLeftFacing">
              <a:rot lat="20803813" lon="977026" rev="21262029"/>
            </a:camera>
            <a:lightRig rig="threePt" dir="t"/>
          </a:scene3d>
        </p:spPr>
      </p:pic>
    </p:spTree>
    <p:extLst>
      <p:ext uri="{BB962C8B-B14F-4D97-AF65-F5344CB8AC3E}">
        <p14:creationId xmlns:p14="http://schemas.microsoft.com/office/powerpoint/2010/main" val="12233817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1000" fill="hold"/>
                                        <p:tgtEl>
                                          <p:spTgt spid="28"/>
                                        </p:tgtEl>
                                        <p:attrNameLst>
                                          <p:attrName>ppt_x</p:attrName>
                                        </p:attrNameLst>
                                      </p:cBhvr>
                                      <p:tavLst>
                                        <p:tav tm="0">
                                          <p:val>
                                            <p:strVal val="0-#ppt_w/2"/>
                                          </p:val>
                                        </p:tav>
                                        <p:tav tm="100000">
                                          <p:val>
                                            <p:strVal val="#ppt_x"/>
                                          </p:val>
                                        </p:tav>
                                      </p:tavLst>
                                    </p:anim>
                                    <p:anim calcmode="lin" valueType="num">
                                      <p:cBhvr additive="base">
                                        <p:cTn id="19"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0-#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000" fill="hold"/>
                                        <p:tgtEl>
                                          <p:spTgt spid="14"/>
                                        </p:tgtEl>
                                        <p:attrNameLst>
                                          <p:attrName>ppt_x</p:attrName>
                                        </p:attrNameLst>
                                      </p:cBhvr>
                                      <p:tavLst>
                                        <p:tav tm="0">
                                          <p:val>
                                            <p:strVal val="0-#ppt_w/2"/>
                                          </p:val>
                                        </p:tav>
                                        <p:tav tm="100000">
                                          <p:val>
                                            <p:strVal val="#ppt_x"/>
                                          </p:val>
                                        </p:tav>
                                      </p:tavLst>
                                    </p:anim>
                                    <p:anim calcmode="lin" valueType="num">
                                      <p:cBhvr additive="base">
                                        <p:cTn id="37"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0-#ppt_w/2"/>
                                          </p:val>
                                        </p:tav>
                                        <p:tav tm="100000">
                                          <p:val>
                                            <p:strVal val="#ppt_x"/>
                                          </p:val>
                                        </p:tav>
                                      </p:tavLst>
                                    </p:anim>
                                    <p:anim calcmode="lin" valueType="num">
                                      <p:cBhvr additive="base">
                                        <p:cTn id="43" dur="1000" fill="hold"/>
                                        <p:tgtEl>
                                          <p:spTgt spid="25"/>
                                        </p:tgtEl>
                                        <p:attrNameLst>
                                          <p:attrName>ppt_y</p:attrName>
                                        </p:attrNameLst>
                                      </p:cBhvr>
                                      <p:tavLst>
                                        <p:tav tm="0">
                                          <p:val>
                                            <p:strVal val="#ppt_y"/>
                                          </p:val>
                                        </p:tav>
                                        <p:tav tm="100000">
                                          <p:val>
                                            <p:strVal val="#ppt_y"/>
                                          </p:val>
                                        </p:tav>
                                      </p:tavLst>
                                    </p:anim>
                                  </p:childTnLst>
                                </p:cTn>
                              </p:par>
                              <p:par>
                                <p:cTn id="44" presetID="55"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500" fill="hold"/>
                                        <p:tgtEl>
                                          <p:spTgt spid="2"/>
                                        </p:tgtEl>
                                        <p:attrNameLst>
                                          <p:attrName>ppt_w</p:attrName>
                                        </p:attrNameLst>
                                      </p:cBhvr>
                                      <p:tavLst>
                                        <p:tav tm="0">
                                          <p:val>
                                            <p:strVal val="#ppt_w*0.70"/>
                                          </p:val>
                                        </p:tav>
                                        <p:tav tm="100000">
                                          <p:val>
                                            <p:strVal val="#ppt_w"/>
                                          </p:val>
                                        </p:tav>
                                      </p:tavLst>
                                    </p:anim>
                                    <p:anim calcmode="lin" valueType="num">
                                      <p:cBhvr>
                                        <p:cTn id="47" dur="1500" fill="hold"/>
                                        <p:tgtEl>
                                          <p:spTgt spid="2"/>
                                        </p:tgtEl>
                                        <p:attrNameLst>
                                          <p:attrName>ppt_h</p:attrName>
                                        </p:attrNameLst>
                                      </p:cBhvr>
                                      <p:tavLst>
                                        <p:tav tm="0">
                                          <p:val>
                                            <p:strVal val="#ppt_h"/>
                                          </p:val>
                                        </p:tav>
                                        <p:tav tm="100000">
                                          <p:val>
                                            <p:strVal val="#ppt_h"/>
                                          </p:val>
                                        </p:tav>
                                      </p:tavLst>
                                    </p:anim>
                                    <p:animEffect transition="in" filter="fade">
                                      <p:cBhvr>
                                        <p:cTn id="4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a:extLst>
              <a:ext uri="{FF2B5EF4-FFF2-40B4-BE49-F238E27FC236}">
                <a16:creationId xmlns:a16="http://schemas.microsoft.com/office/drawing/2014/main" id="{4D131A21-8DFD-4542-AABD-24526C68D91A}"/>
              </a:ext>
            </a:extLst>
          </p:cNvPr>
          <p:cNvSpPr>
            <a:spLocks noChangeArrowheads="1"/>
          </p:cNvSpPr>
          <p:nvPr/>
        </p:nvSpPr>
        <p:spPr bwMode="auto">
          <a:xfrm>
            <a:off x="7162800" y="1530777"/>
            <a:ext cx="5029200" cy="6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90000"/>
              </a:lnSpc>
              <a:spcBef>
                <a:spcPts val="1000"/>
              </a:spcBef>
              <a:defRPr/>
            </a:pPr>
            <a:endParaRPr lang="en-GB" altLang="en-US" sz="1400" dirty="0">
              <a:solidFill>
                <a:srgbClr val="000000"/>
              </a:solidFill>
              <a:latin typeface="Calibri" panose="020F0502020204030204" pitchFamily="34" charset="0"/>
            </a:endParaRPr>
          </a:p>
          <a:p>
            <a:pPr marL="0" indent="0">
              <a:lnSpc>
                <a:spcPct val="90000"/>
              </a:lnSpc>
              <a:spcBef>
                <a:spcPts val="1000"/>
              </a:spcBef>
              <a:defRPr/>
            </a:pPr>
            <a:endParaRPr lang="en-GB" altLang="en-US" sz="1400" dirty="0">
              <a:solidFill>
                <a:srgbClr val="000000"/>
              </a:solidFill>
              <a:latin typeface="Calibri" panose="020F0502020204030204" pitchFamily="34" charset="0"/>
            </a:endParaRPr>
          </a:p>
        </p:txBody>
      </p:sp>
      <p:sp>
        <p:nvSpPr>
          <p:cNvPr id="15" name="Freeform: Shape 14">
            <a:extLst>
              <a:ext uri="{FF2B5EF4-FFF2-40B4-BE49-F238E27FC236}">
                <a16:creationId xmlns:a16="http://schemas.microsoft.com/office/drawing/2014/main" id="{564532B1-B3E4-4C96-A6B9-4ABD625969A5}"/>
              </a:ext>
            </a:extLst>
          </p:cNvPr>
          <p:cNvSpPr/>
          <p:nvPr/>
        </p:nvSpPr>
        <p:spPr>
          <a:xfrm>
            <a:off x="1953448" y="1498404"/>
            <a:ext cx="7623944" cy="461281"/>
          </a:xfrm>
          <a:custGeom>
            <a:avLst/>
            <a:gdLst>
              <a:gd name="connsiteX0" fmla="*/ 0 w 7633469"/>
              <a:gd name="connsiteY0" fmla="*/ 158392 h 950332"/>
              <a:gd name="connsiteX1" fmla="*/ 158392 w 7633469"/>
              <a:gd name="connsiteY1" fmla="*/ 0 h 950332"/>
              <a:gd name="connsiteX2" fmla="*/ 7475077 w 7633469"/>
              <a:gd name="connsiteY2" fmla="*/ 0 h 950332"/>
              <a:gd name="connsiteX3" fmla="*/ 7633469 w 7633469"/>
              <a:gd name="connsiteY3" fmla="*/ 158392 h 950332"/>
              <a:gd name="connsiteX4" fmla="*/ 7633469 w 7633469"/>
              <a:gd name="connsiteY4" fmla="*/ 791940 h 950332"/>
              <a:gd name="connsiteX5" fmla="*/ 7475077 w 7633469"/>
              <a:gd name="connsiteY5" fmla="*/ 950332 h 950332"/>
              <a:gd name="connsiteX6" fmla="*/ 158392 w 7633469"/>
              <a:gd name="connsiteY6" fmla="*/ 950332 h 950332"/>
              <a:gd name="connsiteX7" fmla="*/ 0 w 7633469"/>
              <a:gd name="connsiteY7" fmla="*/ 791940 h 950332"/>
              <a:gd name="connsiteX8" fmla="*/ 0 w 7633469"/>
              <a:gd name="connsiteY8" fmla="*/ 158392 h 95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3469" h="950332">
                <a:moveTo>
                  <a:pt x="0" y="158392"/>
                </a:moveTo>
                <a:cubicBezTo>
                  <a:pt x="0" y="70915"/>
                  <a:pt x="70915" y="0"/>
                  <a:pt x="158392" y="0"/>
                </a:cubicBezTo>
                <a:lnTo>
                  <a:pt x="7475077" y="0"/>
                </a:lnTo>
                <a:cubicBezTo>
                  <a:pt x="7562554" y="0"/>
                  <a:pt x="7633469" y="70915"/>
                  <a:pt x="7633469" y="158392"/>
                </a:cubicBezTo>
                <a:lnTo>
                  <a:pt x="7633469" y="791940"/>
                </a:lnTo>
                <a:cubicBezTo>
                  <a:pt x="7633469" y="879417"/>
                  <a:pt x="7562554" y="950332"/>
                  <a:pt x="7475077" y="950332"/>
                </a:cubicBezTo>
                <a:lnTo>
                  <a:pt x="158392" y="950332"/>
                </a:lnTo>
                <a:cubicBezTo>
                  <a:pt x="70915" y="950332"/>
                  <a:pt x="0" y="879417"/>
                  <a:pt x="0" y="791940"/>
                </a:cubicBezTo>
                <a:lnTo>
                  <a:pt x="0" y="158392"/>
                </a:lnTo>
                <a:close/>
              </a:path>
            </a:pathLst>
          </a:custGeom>
          <a:solidFill>
            <a:srgbClr val="F99D31"/>
          </a:solidFill>
          <a:effectLst>
            <a:outerShdw blurRad="50800" dist="50800" dir="2700000" algn="tl" rotWithShape="0">
              <a:prstClr val="black">
                <a:alpha val="59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4971" tIns="114971" rIns="114971" bIns="114971" numCol="1" spcCol="1270" anchor="ctr" anchorCtr="0">
            <a:noAutofit/>
          </a:bodyPr>
          <a:lstStyle/>
          <a:p>
            <a:pPr marL="0" lvl="0" indent="0" algn="l" defTabSz="800100">
              <a:lnSpc>
                <a:spcPct val="90000"/>
              </a:lnSpc>
              <a:spcBef>
                <a:spcPct val="0"/>
              </a:spcBef>
              <a:spcAft>
                <a:spcPct val="35000"/>
              </a:spcAft>
              <a:buNone/>
            </a:pPr>
            <a:endParaRPr lang="en-GB" sz="1400" b="1" kern="1200" dirty="0">
              <a:solidFill>
                <a:srgbClr val="002060"/>
              </a:solidFill>
              <a:latin typeface="Trebuchet MS" panose="020B0603020202020204" pitchFamily="34" charset="0"/>
            </a:endParaRPr>
          </a:p>
          <a:p>
            <a:pPr marL="0" lvl="0" indent="0" algn="l" defTabSz="800100">
              <a:lnSpc>
                <a:spcPct val="90000"/>
              </a:lnSpc>
              <a:spcBef>
                <a:spcPct val="0"/>
              </a:spcBef>
              <a:spcAft>
                <a:spcPct val="35000"/>
              </a:spcAft>
              <a:buNone/>
            </a:pPr>
            <a:r>
              <a:rPr lang="en-GB" sz="1400" b="1" dirty="0">
                <a:solidFill>
                  <a:srgbClr val="002060"/>
                </a:solidFill>
                <a:latin typeface="Trebuchet MS" panose="020B0603020202020204" pitchFamily="34" charset="0"/>
              </a:rPr>
              <a:t>  </a:t>
            </a:r>
            <a:r>
              <a:rPr lang="en-GB" sz="1400" b="1" kern="1200" dirty="0">
                <a:solidFill>
                  <a:srgbClr val="002060"/>
                </a:solidFill>
                <a:latin typeface="Trebuchet MS" panose="020B0603020202020204" pitchFamily="34" charset="0"/>
              </a:rPr>
              <a:t>Identifies your strengths and weaknesses</a:t>
            </a:r>
            <a:endParaRPr lang="en-US" sz="1400" b="1" kern="1200" dirty="0">
              <a:solidFill>
                <a:srgbClr val="002060"/>
              </a:solidFill>
              <a:latin typeface="Trebuchet MS" panose="020B0603020202020204" pitchFamily="34" charset="0"/>
            </a:endParaRPr>
          </a:p>
          <a:p>
            <a:pPr marL="0" lvl="0" indent="0" algn="l" defTabSz="800100">
              <a:lnSpc>
                <a:spcPct val="90000"/>
              </a:lnSpc>
              <a:spcBef>
                <a:spcPct val="0"/>
              </a:spcBef>
              <a:spcAft>
                <a:spcPct val="35000"/>
              </a:spcAft>
              <a:buNone/>
            </a:pPr>
            <a:endParaRPr lang="en-US" sz="1400" b="1" kern="1200" dirty="0">
              <a:solidFill>
                <a:srgbClr val="002060"/>
              </a:solidFill>
              <a:latin typeface="Trebuchet MS" panose="020B0603020202020204" pitchFamily="34" charset="0"/>
            </a:endParaRPr>
          </a:p>
        </p:txBody>
      </p:sp>
      <p:sp>
        <p:nvSpPr>
          <p:cNvPr id="16" name="Freeform: Shape 15">
            <a:extLst>
              <a:ext uri="{FF2B5EF4-FFF2-40B4-BE49-F238E27FC236}">
                <a16:creationId xmlns:a16="http://schemas.microsoft.com/office/drawing/2014/main" id="{BF02D502-948E-45C8-AF71-42BDE955B69B}"/>
              </a:ext>
            </a:extLst>
          </p:cNvPr>
          <p:cNvSpPr/>
          <p:nvPr/>
        </p:nvSpPr>
        <p:spPr>
          <a:xfrm>
            <a:off x="1953448" y="2131981"/>
            <a:ext cx="7623944" cy="461281"/>
          </a:xfrm>
          <a:custGeom>
            <a:avLst/>
            <a:gdLst>
              <a:gd name="connsiteX0" fmla="*/ 0 w 7633469"/>
              <a:gd name="connsiteY0" fmla="*/ 158392 h 950332"/>
              <a:gd name="connsiteX1" fmla="*/ 158392 w 7633469"/>
              <a:gd name="connsiteY1" fmla="*/ 0 h 950332"/>
              <a:gd name="connsiteX2" fmla="*/ 7475077 w 7633469"/>
              <a:gd name="connsiteY2" fmla="*/ 0 h 950332"/>
              <a:gd name="connsiteX3" fmla="*/ 7633469 w 7633469"/>
              <a:gd name="connsiteY3" fmla="*/ 158392 h 950332"/>
              <a:gd name="connsiteX4" fmla="*/ 7633469 w 7633469"/>
              <a:gd name="connsiteY4" fmla="*/ 791940 h 950332"/>
              <a:gd name="connsiteX5" fmla="*/ 7475077 w 7633469"/>
              <a:gd name="connsiteY5" fmla="*/ 950332 h 950332"/>
              <a:gd name="connsiteX6" fmla="*/ 158392 w 7633469"/>
              <a:gd name="connsiteY6" fmla="*/ 950332 h 950332"/>
              <a:gd name="connsiteX7" fmla="*/ 0 w 7633469"/>
              <a:gd name="connsiteY7" fmla="*/ 791940 h 950332"/>
              <a:gd name="connsiteX8" fmla="*/ 0 w 7633469"/>
              <a:gd name="connsiteY8" fmla="*/ 158392 h 95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3469" h="950332">
                <a:moveTo>
                  <a:pt x="0" y="158392"/>
                </a:moveTo>
                <a:cubicBezTo>
                  <a:pt x="0" y="70915"/>
                  <a:pt x="70915" y="0"/>
                  <a:pt x="158392" y="0"/>
                </a:cubicBezTo>
                <a:lnTo>
                  <a:pt x="7475077" y="0"/>
                </a:lnTo>
                <a:cubicBezTo>
                  <a:pt x="7562554" y="0"/>
                  <a:pt x="7633469" y="70915"/>
                  <a:pt x="7633469" y="158392"/>
                </a:cubicBezTo>
                <a:lnTo>
                  <a:pt x="7633469" y="791940"/>
                </a:lnTo>
                <a:cubicBezTo>
                  <a:pt x="7633469" y="879417"/>
                  <a:pt x="7562554" y="950332"/>
                  <a:pt x="7475077" y="950332"/>
                </a:cubicBezTo>
                <a:lnTo>
                  <a:pt x="158392" y="950332"/>
                </a:lnTo>
                <a:cubicBezTo>
                  <a:pt x="70915" y="950332"/>
                  <a:pt x="0" y="879417"/>
                  <a:pt x="0" y="791940"/>
                </a:cubicBezTo>
                <a:lnTo>
                  <a:pt x="0" y="158392"/>
                </a:lnTo>
                <a:close/>
              </a:path>
            </a:pathLst>
          </a:custGeom>
          <a:solidFill>
            <a:srgbClr val="F99D31"/>
          </a:solidFill>
          <a:effectLst>
            <a:outerShdw blurRad="50800" dist="50800" dir="2700000" algn="tl" rotWithShape="0">
              <a:prstClr val="black">
                <a:alpha val="59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4971" tIns="114971" rIns="114971" bIns="114971" numCol="1" spcCol="1270" anchor="ctr" anchorCtr="0">
            <a:noAutofit/>
          </a:bodyPr>
          <a:lstStyle/>
          <a:p>
            <a:pPr lvl="0" defTabSz="800100">
              <a:lnSpc>
                <a:spcPct val="90000"/>
              </a:lnSpc>
              <a:spcBef>
                <a:spcPct val="0"/>
              </a:spcBef>
              <a:spcAft>
                <a:spcPct val="35000"/>
              </a:spcAft>
            </a:pPr>
            <a:r>
              <a:rPr lang="en-GB" sz="1400" b="1" dirty="0">
                <a:solidFill>
                  <a:srgbClr val="002060"/>
                </a:solidFill>
                <a:latin typeface="Trebuchet MS" panose="020B0603020202020204" pitchFamily="34" charset="0"/>
              </a:rPr>
              <a:t>  Opportunity to connect with and involve your team in an audit of how well you are doing and what you can improve</a:t>
            </a:r>
          </a:p>
        </p:txBody>
      </p:sp>
      <p:sp>
        <p:nvSpPr>
          <p:cNvPr id="17" name="Freeform: Shape 16">
            <a:extLst>
              <a:ext uri="{FF2B5EF4-FFF2-40B4-BE49-F238E27FC236}">
                <a16:creationId xmlns:a16="http://schemas.microsoft.com/office/drawing/2014/main" id="{AA876706-9F37-4A4E-98E7-3F3A5B24DD00}"/>
              </a:ext>
            </a:extLst>
          </p:cNvPr>
          <p:cNvSpPr/>
          <p:nvPr/>
        </p:nvSpPr>
        <p:spPr>
          <a:xfrm>
            <a:off x="1953448" y="2765545"/>
            <a:ext cx="7623944" cy="461281"/>
          </a:xfrm>
          <a:custGeom>
            <a:avLst/>
            <a:gdLst>
              <a:gd name="connsiteX0" fmla="*/ 0 w 7633469"/>
              <a:gd name="connsiteY0" fmla="*/ 158392 h 950332"/>
              <a:gd name="connsiteX1" fmla="*/ 158392 w 7633469"/>
              <a:gd name="connsiteY1" fmla="*/ 0 h 950332"/>
              <a:gd name="connsiteX2" fmla="*/ 7475077 w 7633469"/>
              <a:gd name="connsiteY2" fmla="*/ 0 h 950332"/>
              <a:gd name="connsiteX3" fmla="*/ 7633469 w 7633469"/>
              <a:gd name="connsiteY3" fmla="*/ 158392 h 950332"/>
              <a:gd name="connsiteX4" fmla="*/ 7633469 w 7633469"/>
              <a:gd name="connsiteY4" fmla="*/ 791940 h 950332"/>
              <a:gd name="connsiteX5" fmla="*/ 7475077 w 7633469"/>
              <a:gd name="connsiteY5" fmla="*/ 950332 h 950332"/>
              <a:gd name="connsiteX6" fmla="*/ 158392 w 7633469"/>
              <a:gd name="connsiteY6" fmla="*/ 950332 h 950332"/>
              <a:gd name="connsiteX7" fmla="*/ 0 w 7633469"/>
              <a:gd name="connsiteY7" fmla="*/ 791940 h 950332"/>
              <a:gd name="connsiteX8" fmla="*/ 0 w 7633469"/>
              <a:gd name="connsiteY8" fmla="*/ 158392 h 95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3469" h="950332">
                <a:moveTo>
                  <a:pt x="0" y="158392"/>
                </a:moveTo>
                <a:cubicBezTo>
                  <a:pt x="0" y="70915"/>
                  <a:pt x="70915" y="0"/>
                  <a:pt x="158392" y="0"/>
                </a:cubicBezTo>
                <a:lnTo>
                  <a:pt x="7475077" y="0"/>
                </a:lnTo>
                <a:cubicBezTo>
                  <a:pt x="7562554" y="0"/>
                  <a:pt x="7633469" y="70915"/>
                  <a:pt x="7633469" y="158392"/>
                </a:cubicBezTo>
                <a:lnTo>
                  <a:pt x="7633469" y="791940"/>
                </a:lnTo>
                <a:cubicBezTo>
                  <a:pt x="7633469" y="879417"/>
                  <a:pt x="7562554" y="950332"/>
                  <a:pt x="7475077" y="950332"/>
                </a:cubicBezTo>
                <a:lnTo>
                  <a:pt x="158392" y="950332"/>
                </a:lnTo>
                <a:cubicBezTo>
                  <a:pt x="70915" y="950332"/>
                  <a:pt x="0" y="879417"/>
                  <a:pt x="0" y="791940"/>
                </a:cubicBezTo>
                <a:lnTo>
                  <a:pt x="0" y="158392"/>
                </a:lnTo>
                <a:close/>
              </a:path>
            </a:pathLst>
          </a:custGeom>
          <a:solidFill>
            <a:srgbClr val="F99D31"/>
          </a:solidFill>
          <a:effectLst>
            <a:outerShdw blurRad="50800" dist="50800" dir="2700000" algn="tl" rotWithShape="0">
              <a:prstClr val="black">
                <a:alpha val="59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4971" tIns="114971" rIns="114971" bIns="114971" numCol="1" spcCol="1270" anchor="ctr" anchorCtr="0">
            <a:noAutofit/>
          </a:bodyPr>
          <a:lstStyle/>
          <a:p>
            <a:pPr lvl="0" defTabSz="800100">
              <a:lnSpc>
                <a:spcPct val="90000"/>
              </a:lnSpc>
              <a:spcBef>
                <a:spcPct val="0"/>
              </a:spcBef>
              <a:spcAft>
                <a:spcPct val="35000"/>
              </a:spcAft>
            </a:pPr>
            <a:r>
              <a:rPr lang="en-GB" sz="1400" b="1" dirty="0">
                <a:solidFill>
                  <a:srgbClr val="002060"/>
                </a:solidFill>
                <a:latin typeface="Trebuchet MS" panose="020B0603020202020204" pitchFamily="34" charset="0"/>
              </a:rPr>
              <a:t>  Opportunity for greater ownership and responsibility among the team</a:t>
            </a:r>
          </a:p>
        </p:txBody>
      </p:sp>
      <p:sp>
        <p:nvSpPr>
          <p:cNvPr id="18" name="Freeform: Shape 17">
            <a:extLst>
              <a:ext uri="{FF2B5EF4-FFF2-40B4-BE49-F238E27FC236}">
                <a16:creationId xmlns:a16="http://schemas.microsoft.com/office/drawing/2014/main" id="{5156D3DA-C7EA-461A-8DCD-FEBF63BEA3D3}"/>
              </a:ext>
            </a:extLst>
          </p:cNvPr>
          <p:cNvSpPr/>
          <p:nvPr/>
        </p:nvSpPr>
        <p:spPr>
          <a:xfrm>
            <a:off x="1953448" y="3370547"/>
            <a:ext cx="7623944" cy="461281"/>
          </a:xfrm>
          <a:custGeom>
            <a:avLst/>
            <a:gdLst>
              <a:gd name="connsiteX0" fmla="*/ 0 w 7633469"/>
              <a:gd name="connsiteY0" fmla="*/ 158392 h 950332"/>
              <a:gd name="connsiteX1" fmla="*/ 158392 w 7633469"/>
              <a:gd name="connsiteY1" fmla="*/ 0 h 950332"/>
              <a:gd name="connsiteX2" fmla="*/ 7475077 w 7633469"/>
              <a:gd name="connsiteY2" fmla="*/ 0 h 950332"/>
              <a:gd name="connsiteX3" fmla="*/ 7633469 w 7633469"/>
              <a:gd name="connsiteY3" fmla="*/ 158392 h 950332"/>
              <a:gd name="connsiteX4" fmla="*/ 7633469 w 7633469"/>
              <a:gd name="connsiteY4" fmla="*/ 791940 h 950332"/>
              <a:gd name="connsiteX5" fmla="*/ 7475077 w 7633469"/>
              <a:gd name="connsiteY5" fmla="*/ 950332 h 950332"/>
              <a:gd name="connsiteX6" fmla="*/ 158392 w 7633469"/>
              <a:gd name="connsiteY6" fmla="*/ 950332 h 950332"/>
              <a:gd name="connsiteX7" fmla="*/ 0 w 7633469"/>
              <a:gd name="connsiteY7" fmla="*/ 791940 h 950332"/>
              <a:gd name="connsiteX8" fmla="*/ 0 w 7633469"/>
              <a:gd name="connsiteY8" fmla="*/ 158392 h 95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3469" h="950332">
                <a:moveTo>
                  <a:pt x="0" y="158392"/>
                </a:moveTo>
                <a:cubicBezTo>
                  <a:pt x="0" y="70915"/>
                  <a:pt x="70915" y="0"/>
                  <a:pt x="158392" y="0"/>
                </a:cubicBezTo>
                <a:lnTo>
                  <a:pt x="7475077" y="0"/>
                </a:lnTo>
                <a:cubicBezTo>
                  <a:pt x="7562554" y="0"/>
                  <a:pt x="7633469" y="70915"/>
                  <a:pt x="7633469" y="158392"/>
                </a:cubicBezTo>
                <a:lnTo>
                  <a:pt x="7633469" y="791940"/>
                </a:lnTo>
                <a:cubicBezTo>
                  <a:pt x="7633469" y="879417"/>
                  <a:pt x="7562554" y="950332"/>
                  <a:pt x="7475077" y="950332"/>
                </a:cubicBezTo>
                <a:lnTo>
                  <a:pt x="158392" y="950332"/>
                </a:lnTo>
                <a:cubicBezTo>
                  <a:pt x="70915" y="950332"/>
                  <a:pt x="0" y="879417"/>
                  <a:pt x="0" y="791940"/>
                </a:cubicBezTo>
                <a:lnTo>
                  <a:pt x="0" y="158392"/>
                </a:lnTo>
                <a:close/>
              </a:path>
            </a:pathLst>
          </a:custGeom>
          <a:solidFill>
            <a:srgbClr val="F99D31"/>
          </a:solidFill>
          <a:effectLst>
            <a:outerShdw blurRad="50800" dist="50800" dir="2700000" algn="tl" rotWithShape="0">
              <a:prstClr val="black">
                <a:alpha val="59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4971" tIns="114971" rIns="114971" bIns="114971" numCol="1" spcCol="1270" anchor="ctr" anchorCtr="0">
            <a:noAutofit/>
          </a:bodyPr>
          <a:lstStyle/>
          <a:p>
            <a:pPr lvl="0" defTabSz="800100">
              <a:lnSpc>
                <a:spcPct val="90000"/>
              </a:lnSpc>
              <a:spcBef>
                <a:spcPct val="0"/>
              </a:spcBef>
              <a:spcAft>
                <a:spcPct val="35000"/>
              </a:spcAft>
            </a:pPr>
            <a:r>
              <a:rPr lang="en-GB" sz="1400" b="1" dirty="0">
                <a:solidFill>
                  <a:srgbClr val="002060"/>
                </a:solidFill>
                <a:latin typeface="Trebuchet MS" panose="020B0603020202020204" pitchFamily="34" charset="0"/>
              </a:rPr>
              <a:t>  Creates a state of readiness for the inspection so that everyone understands what is expected</a:t>
            </a:r>
          </a:p>
        </p:txBody>
      </p:sp>
      <p:sp>
        <p:nvSpPr>
          <p:cNvPr id="5" name="Oval 4">
            <a:extLst>
              <a:ext uri="{FF2B5EF4-FFF2-40B4-BE49-F238E27FC236}">
                <a16:creationId xmlns:a16="http://schemas.microsoft.com/office/drawing/2014/main" id="{BA8AC7F1-79E1-4604-87CD-D1E94773CDED}"/>
              </a:ext>
            </a:extLst>
          </p:cNvPr>
          <p:cNvSpPr/>
          <p:nvPr/>
        </p:nvSpPr>
        <p:spPr>
          <a:xfrm>
            <a:off x="1654179" y="1257291"/>
            <a:ext cx="504195" cy="426726"/>
          </a:xfrm>
          <a:prstGeom prst="ellipse">
            <a:avLst/>
          </a:prstGeom>
          <a:solidFill>
            <a:srgbClr val="00206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a:extLst>
              <a:ext uri="{FF2B5EF4-FFF2-40B4-BE49-F238E27FC236}">
                <a16:creationId xmlns:a16="http://schemas.microsoft.com/office/drawing/2014/main" id="{CE3B9DFC-2EBE-44B6-AAD9-048B35A2CD24}"/>
              </a:ext>
            </a:extLst>
          </p:cNvPr>
          <p:cNvSpPr/>
          <p:nvPr/>
        </p:nvSpPr>
        <p:spPr>
          <a:xfrm>
            <a:off x="1644654" y="1873238"/>
            <a:ext cx="502610" cy="426727"/>
          </a:xfrm>
          <a:prstGeom prst="ellipse">
            <a:avLst/>
          </a:prstGeom>
          <a:solidFill>
            <a:srgbClr val="00206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a:extLst>
              <a:ext uri="{FF2B5EF4-FFF2-40B4-BE49-F238E27FC236}">
                <a16:creationId xmlns:a16="http://schemas.microsoft.com/office/drawing/2014/main" id="{A00EEA73-0880-46B9-A436-A0F92BA09F5D}"/>
              </a:ext>
            </a:extLst>
          </p:cNvPr>
          <p:cNvSpPr/>
          <p:nvPr/>
        </p:nvSpPr>
        <p:spPr>
          <a:xfrm>
            <a:off x="1644654" y="2516164"/>
            <a:ext cx="502610" cy="426726"/>
          </a:xfrm>
          <a:prstGeom prst="ellipse">
            <a:avLst/>
          </a:prstGeom>
          <a:solidFill>
            <a:srgbClr val="00206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a:extLst>
              <a:ext uri="{FF2B5EF4-FFF2-40B4-BE49-F238E27FC236}">
                <a16:creationId xmlns:a16="http://schemas.microsoft.com/office/drawing/2014/main" id="{F20AC21E-56BF-4B15-944A-3E5A8AF60516}"/>
              </a:ext>
            </a:extLst>
          </p:cNvPr>
          <p:cNvSpPr/>
          <p:nvPr/>
        </p:nvSpPr>
        <p:spPr>
          <a:xfrm>
            <a:off x="1644654" y="3147986"/>
            <a:ext cx="502610" cy="426727"/>
          </a:xfrm>
          <a:prstGeom prst="ellipse">
            <a:avLst/>
          </a:prstGeom>
          <a:solidFill>
            <a:srgbClr val="00206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2" name="Group 11">
            <a:extLst>
              <a:ext uri="{FF2B5EF4-FFF2-40B4-BE49-F238E27FC236}">
                <a16:creationId xmlns:a16="http://schemas.microsoft.com/office/drawing/2014/main" id="{CB6A8292-D2E5-497A-996A-2D7A9AB56A5B}"/>
              </a:ext>
            </a:extLst>
          </p:cNvPr>
          <p:cNvGrpSpPr/>
          <p:nvPr/>
        </p:nvGrpSpPr>
        <p:grpSpPr>
          <a:xfrm>
            <a:off x="-260422" y="415228"/>
            <a:ext cx="8221807" cy="1068663"/>
            <a:chOff x="-260422" y="532094"/>
            <a:chExt cx="8221807" cy="1066101"/>
          </a:xfrm>
        </p:grpSpPr>
        <p:sp>
          <p:nvSpPr>
            <p:cNvPr id="9" name="Rectangle: Rounded Corners 8">
              <a:extLst>
                <a:ext uri="{FF2B5EF4-FFF2-40B4-BE49-F238E27FC236}">
                  <a16:creationId xmlns:a16="http://schemas.microsoft.com/office/drawing/2014/main" id="{BF10F020-A4DB-4E1E-82D2-F9C394268686}"/>
                </a:ext>
              </a:extLst>
            </p:cNvPr>
            <p:cNvSpPr/>
            <p:nvPr/>
          </p:nvSpPr>
          <p:spPr bwMode="auto">
            <a:xfrm>
              <a:off x="-260422" y="532094"/>
              <a:ext cx="8221807" cy="722171"/>
            </a:xfrm>
            <a:prstGeom prst="roundRect">
              <a:avLst/>
            </a:prstGeom>
            <a:solidFill>
              <a:srgbClr val="002060"/>
            </a:solidFill>
            <a:ln>
              <a:noFill/>
            </a:ln>
            <a:effectLst>
              <a:outerShdw blurRad="50800" dist="50800" dir="36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a:extLst>
                <a:ext uri="{FF2B5EF4-FFF2-40B4-BE49-F238E27FC236}">
                  <a16:creationId xmlns:a16="http://schemas.microsoft.com/office/drawing/2014/main" id="{7CA3E27A-51F2-43AF-92D6-F042FF80CF44}"/>
                </a:ext>
              </a:extLst>
            </p:cNvPr>
            <p:cNvSpPr/>
            <p:nvPr/>
          </p:nvSpPr>
          <p:spPr>
            <a:xfrm>
              <a:off x="410369" y="644088"/>
              <a:ext cx="4400564" cy="954107"/>
            </a:xfrm>
            <a:prstGeom prst="rect">
              <a:avLst/>
            </a:prstGeom>
          </p:spPr>
          <p:txBody>
            <a:bodyPr wrap="none">
              <a:spAutoFit/>
            </a:bodyPr>
            <a:lstStyle/>
            <a:p>
              <a:pPr lvl="0"/>
              <a:r>
                <a:rPr lang="en-GB" altLang="en-US" sz="2800" b="1" dirty="0">
                  <a:solidFill>
                    <a:srgbClr val="FFFFFF"/>
                  </a:solidFill>
                  <a:latin typeface="Trebuchet MS" panose="020B0603020202020204" pitchFamily="34" charset="0"/>
                </a:rPr>
                <a:t>Self Evaluation – Benefits</a:t>
              </a:r>
            </a:p>
            <a:p>
              <a:pPr lvl="0"/>
              <a:endParaRPr lang="en-GB" altLang="en-US" sz="2800" b="1" dirty="0">
                <a:solidFill>
                  <a:srgbClr val="FFFFFF"/>
                </a:solidFill>
                <a:latin typeface="Trebuchet MS" panose="020B0603020202020204" pitchFamily="34" charset="0"/>
              </a:endParaRPr>
            </a:p>
          </p:txBody>
        </p:sp>
      </p:grpSp>
      <p:sp>
        <p:nvSpPr>
          <p:cNvPr id="20" name="Freeform: Shape 19">
            <a:extLst>
              <a:ext uri="{FF2B5EF4-FFF2-40B4-BE49-F238E27FC236}">
                <a16:creationId xmlns:a16="http://schemas.microsoft.com/office/drawing/2014/main" id="{7F387F5F-3AD0-44B7-8759-B7BB4C2DC6E1}"/>
              </a:ext>
            </a:extLst>
          </p:cNvPr>
          <p:cNvSpPr/>
          <p:nvPr/>
        </p:nvSpPr>
        <p:spPr>
          <a:xfrm>
            <a:off x="1962973" y="3988463"/>
            <a:ext cx="7623944" cy="461281"/>
          </a:xfrm>
          <a:custGeom>
            <a:avLst/>
            <a:gdLst>
              <a:gd name="connsiteX0" fmla="*/ 0 w 7633469"/>
              <a:gd name="connsiteY0" fmla="*/ 158392 h 950332"/>
              <a:gd name="connsiteX1" fmla="*/ 158392 w 7633469"/>
              <a:gd name="connsiteY1" fmla="*/ 0 h 950332"/>
              <a:gd name="connsiteX2" fmla="*/ 7475077 w 7633469"/>
              <a:gd name="connsiteY2" fmla="*/ 0 h 950332"/>
              <a:gd name="connsiteX3" fmla="*/ 7633469 w 7633469"/>
              <a:gd name="connsiteY3" fmla="*/ 158392 h 950332"/>
              <a:gd name="connsiteX4" fmla="*/ 7633469 w 7633469"/>
              <a:gd name="connsiteY4" fmla="*/ 791940 h 950332"/>
              <a:gd name="connsiteX5" fmla="*/ 7475077 w 7633469"/>
              <a:gd name="connsiteY5" fmla="*/ 950332 h 950332"/>
              <a:gd name="connsiteX6" fmla="*/ 158392 w 7633469"/>
              <a:gd name="connsiteY6" fmla="*/ 950332 h 950332"/>
              <a:gd name="connsiteX7" fmla="*/ 0 w 7633469"/>
              <a:gd name="connsiteY7" fmla="*/ 791940 h 950332"/>
              <a:gd name="connsiteX8" fmla="*/ 0 w 7633469"/>
              <a:gd name="connsiteY8" fmla="*/ 158392 h 95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3469" h="950332">
                <a:moveTo>
                  <a:pt x="0" y="158392"/>
                </a:moveTo>
                <a:cubicBezTo>
                  <a:pt x="0" y="70915"/>
                  <a:pt x="70915" y="0"/>
                  <a:pt x="158392" y="0"/>
                </a:cubicBezTo>
                <a:lnTo>
                  <a:pt x="7475077" y="0"/>
                </a:lnTo>
                <a:cubicBezTo>
                  <a:pt x="7562554" y="0"/>
                  <a:pt x="7633469" y="70915"/>
                  <a:pt x="7633469" y="158392"/>
                </a:cubicBezTo>
                <a:lnTo>
                  <a:pt x="7633469" y="791940"/>
                </a:lnTo>
                <a:cubicBezTo>
                  <a:pt x="7633469" y="879417"/>
                  <a:pt x="7562554" y="950332"/>
                  <a:pt x="7475077" y="950332"/>
                </a:cubicBezTo>
                <a:lnTo>
                  <a:pt x="158392" y="950332"/>
                </a:lnTo>
                <a:cubicBezTo>
                  <a:pt x="70915" y="950332"/>
                  <a:pt x="0" y="879417"/>
                  <a:pt x="0" y="791940"/>
                </a:cubicBezTo>
                <a:lnTo>
                  <a:pt x="0" y="158392"/>
                </a:lnTo>
                <a:close/>
              </a:path>
            </a:pathLst>
          </a:custGeom>
          <a:solidFill>
            <a:srgbClr val="F99D31"/>
          </a:solidFill>
          <a:effectLst>
            <a:outerShdw blurRad="50800" dist="50800" dir="2700000" algn="tl" rotWithShape="0">
              <a:prstClr val="black">
                <a:alpha val="59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4971" tIns="114971" rIns="114971" bIns="114971" numCol="1" spcCol="1270" anchor="ctr" anchorCtr="0">
            <a:noAutofit/>
          </a:bodyPr>
          <a:lstStyle/>
          <a:p>
            <a:pPr lvl="0" defTabSz="800100">
              <a:lnSpc>
                <a:spcPct val="90000"/>
              </a:lnSpc>
              <a:spcBef>
                <a:spcPct val="0"/>
              </a:spcBef>
              <a:spcAft>
                <a:spcPct val="35000"/>
              </a:spcAft>
            </a:pPr>
            <a:r>
              <a:rPr lang="en-GB" sz="1400" b="1" dirty="0">
                <a:solidFill>
                  <a:srgbClr val="002060"/>
                </a:solidFill>
                <a:latin typeface="Trebuchet MS" panose="020B0603020202020204" pitchFamily="34" charset="0"/>
              </a:rPr>
              <a:t>  Improves cross organisational co-operation for large providers </a:t>
            </a:r>
          </a:p>
        </p:txBody>
      </p:sp>
      <p:sp>
        <p:nvSpPr>
          <p:cNvPr id="21" name="Oval 20">
            <a:extLst>
              <a:ext uri="{FF2B5EF4-FFF2-40B4-BE49-F238E27FC236}">
                <a16:creationId xmlns:a16="http://schemas.microsoft.com/office/drawing/2014/main" id="{6F54E79F-1C6A-4779-840C-3A6A964884B3}"/>
              </a:ext>
            </a:extLst>
          </p:cNvPr>
          <p:cNvSpPr/>
          <p:nvPr/>
        </p:nvSpPr>
        <p:spPr>
          <a:xfrm>
            <a:off x="1654179" y="3808766"/>
            <a:ext cx="502610" cy="426727"/>
          </a:xfrm>
          <a:prstGeom prst="ellipse">
            <a:avLst/>
          </a:prstGeom>
          <a:solidFill>
            <a:srgbClr val="00206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Freeform: Shape 21">
            <a:extLst>
              <a:ext uri="{FF2B5EF4-FFF2-40B4-BE49-F238E27FC236}">
                <a16:creationId xmlns:a16="http://schemas.microsoft.com/office/drawing/2014/main" id="{574FEFE1-300C-406B-BDC4-825EC1A62D16}"/>
              </a:ext>
            </a:extLst>
          </p:cNvPr>
          <p:cNvSpPr/>
          <p:nvPr/>
        </p:nvSpPr>
        <p:spPr>
          <a:xfrm>
            <a:off x="1962973" y="4596473"/>
            <a:ext cx="7623944" cy="461281"/>
          </a:xfrm>
          <a:custGeom>
            <a:avLst/>
            <a:gdLst>
              <a:gd name="connsiteX0" fmla="*/ 0 w 7633469"/>
              <a:gd name="connsiteY0" fmla="*/ 158392 h 950332"/>
              <a:gd name="connsiteX1" fmla="*/ 158392 w 7633469"/>
              <a:gd name="connsiteY1" fmla="*/ 0 h 950332"/>
              <a:gd name="connsiteX2" fmla="*/ 7475077 w 7633469"/>
              <a:gd name="connsiteY2" fmla="*/ 0 h 950332"/>
              <a:gd name="connsiteX3" fmla="*/ 7633469 w 7633469"/>
              <a:gd name="connsiteY3" fmla="*/ 158392 h 950332"/>
              <a:gd name="connsiteX4" fmla="*/ 7633469 w 7633469"/>
              <a:gd name="connsiteY4" fmla="*/ 791940 h 950332"/>
              <a:gd name="connsiteX5" fmla="*/ 7475077 w 7633469"/>
              <a:gd name="connsiteY5" fmla="*/ 950332 h 950332"/>
              <a:gd name="connsiteX6" fmla="*/ 158392 w 7633469"/>
              <a:gd name="connsiteY6" fmla="*/ 950332 h 950332"/>
              <a:gd name="connsiteX7" fmla="*/ 0 w 7633469"/>
              <a:gd name="connsiteY7" fmla="*/ 791940 h 950332"/>
              <a:gd name="connsiteX8" fmla="*/ 0 w 7633469"/>
              <a:gd name="connsiteY8" fmla="*/ 158392 h 95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3469" h="950332">
                <a:moveTo>
                  <a:pt x="0" y="158392"/>
                </a:moveTo>
                <a:cubicBezTo>
                  <a:pt x="0" y="70915"/>
                  <a:pt x="70915" y="0"/>
                  <a:pt x="158392" y="0"/>
                </a:cubicBezTo>
                <a:lnTo>
                  <a:pt x="7475077" y="0"/>
                </a:lnTo>
                <a:cubicBezTo>
                  <a:pt x="7562554" y="0"/>
                  <a:pt x="7633469" y="70915"/>
                  <a:pt x="7633469" y="158392"/>
                </a:cubicBezTo>
                <a:lnTo>
                  <a:pt x="7633469" y="791940"/>
                </a:lnTo>
                <a:cubicBezTo>
                  <a:pt x="7633469" y="879417"/>
                  <a:pt x="7562554" y="950332"/>
                  <a:pt x="7475077" y="950332"/>
                </a:cubicBezTo>
                <a:lnTo>
                  <a:pt x="158392" y="950332"/>
                </a:lnTo>
                <a:cubicBezTo>
                  <a:pt x="70915" y="950332"/>
                  <a:pt x="0" y="879417"/>
                  <a:pt x="0" y="791940"/>
                </a:cubicBezTo>
                <a:lnTo>
                  <a:pt x="0" y="158392"/>
                </a:lnTo>
                <a:close/>
              </a:path>
            </a:pathLst>
          </a:custGeom>
          <a:solidFill>
            <a:srgbClr val="F99D31"/>
          </a:solidFill>
          <a:effectLst>
            <a:outerShdw blurRad="50800" dist="50800" dir="2700000" algn="tl" rotWithShape="0">
              <a:prstClr val="black">
                <a:alpha val="59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4971" tIns="114971" rIns="114971" bIns="114971" numCol="1" spcCol="1270" anchor="ctr" anchorCtr="0">
            <a:noAutofit/>
          </a:bodyPr>
          <a:lstStyle/>
          <a:p>
            <a:pPr lvl="0" defTabSz="800100">
              <a:lnSpc>
                <a:spcPct val="90000"/>
              </a:lnSpc>
              <a:spcBef>
                <a:spcPct val="0"/>
              </a:spcBef>
              <a:spcAft>
                <a:spcPct val="35000"/>
              </a:spcAft>
            </a:pPr>
            <a:r>
              <a:rPr lang="en-GB" sz="1400" b="1" dirty="0">
                <a:solidFill>
                  <a:srgbClr val="002060"/>
                </a:solidFill>
                <a:latin typeface="Trebuchet MS" panose="020B0603020202020204" pitchFamily="34" charset="0"/>
              </a:rPr>
              <a:t>  Provides familiarity with the inspection criteria</a:t>
            </a:r>
          </a:p>
        </p:txBody>
      </p:sp>
      <p:sp>
        <p:nvSpPr>
          <p:cNvPr id="23" name="Oval 22">
            <a:extLst>
              <a:ext uri="{FF2B5EF4-FFF2-40B4-BE49-F238E27FC236}">
                <a16:creationId xmlns:a16="http://schemas.microsoft.com/office/drawing/2014/main" id="{E876B48E-B4F3-4BB6-B0AF-2581D5B95D0E}"/>
              </a:ext>
            </a:extLst>
          </p:cNvPr>
          <p:cNvSpPr/>
          <p:nvPr/>
        </p:nvSpPr>
        <p:spPr>
          <a:xfrm>
            <a:off x="1654179" y="4416776"/>
            <a:ext cx="502610" cy="426727"/>
          </a:xfrm>
          <a:prstGeom prst="ellipse">
            <a:avLst/>
          </a:prstGeom>
          <a:solidFill>
            <a:srgbClr val="00206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Freeform: Shape 23">
            <a:extLst>
              <a:ext uri="{FF2B5EF4-FFF2-40B4-BE49-F238E27FC236}">
                <a16:creationId xmlns:a16="http://schemas.microsoft.com/office/drawing/2014/main" id="{3FF250D0-D2D0-4911-ABE1-9607D2978830}"/>
              </a:ext>
            </a:extLst>
          </p:cNvPr>
          <p:cNvSpPr/>
          <p:nvPr/>
        </p:nvSpPr>
        <p:spPr>
          <a:xfrm>
            <a:off x="1953448" y="5173278"/>
            <a:ext cx="7623944" cy="461281"/>
          </a:xfrm>
          <a:custGeom>
            <a:avLst/>
            <a:gdLst>
              <a:gd name="connsiteX0" fmla="*/ 0 w 7633469"/>
              <a:gd name="connsiteY0" fmla="*/ 158392 h 950332"/>
              <a:gd name="connsiteX1" fmla="*/ 158392 w 7633469"/>
              <a:gd name="connsiteY1" fmla="*/ 0 h 950332"/>
              <a:gd name="connsiteX2" fmla="*/ 7475077 w 7633469"/>
              <a:gd name="connsiteY2" fmla="*/ 0 h 950332"/>
              <a:gd name="connsiteX3" fmla="*/ 7633469 w 7633469"/>
              <a:gd name="connsiteY3" fmla="*/ 158392 h 950332"/>
              <a:gd name="connsiteX4" fmla="*/ 7633469 w 7633469"/>
              <a:gd name="connsiteY4" fmla="*/ 791940 h 950332"/>
              <a:gd name="connsiteX5" fmla="*/ 7475077 w 7633469"/>
              <a:gd name="connsiteY5" fmla="*/ 950332 h 950332"/>
              <a:gd name="connsiteX6" fmla="*/ 158392 w 7633469"/>
              <a:gd name="connsiteY6" fmla="*/ 950332 h 950332"/>
              <a:gd name="connsiteX7" fmla="*/ 0 w 7633469"/>
              <a:gd name="connsiteY7" fmla="*/ 791940 h 950332"/>
              <a:gd name="connsiteX8" fmla="*/ 0 w 7633469"/>
              <a:gd name="connsiteY8" fmla="*/ 158392 h 95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3469" h="950332">
                <a:moveTo>
                  <a:pt x="0" y="158392"/>
                </a:moveTo>
                <a:cubicBezTo>
                  <a:pt x="0" y="70915"/>
                  <a:pt x="70915" y="0"/>
                  <a:pt x="158392" y="0"/>
                </a:cubicBezTo>
                <a:lnTo>
                  <a:pt x="7475077" y="0"/>
                </a:lnTo>
                <a:cubicBezTo>
                  <a:pt x="7562554" y="0"/>
                  <a:pt x="7633469" y="70915"/>
                  <a:pt x="7633469" y="158392"/>
                </a:cubicBezTo>
                <a:lnTo>
                  <a:pt x="7633469" y="791940"/>
                </a:lnTo>
                <a:cubicBezTo>
                  <a:pt x="7633469" y="879417"/>
                  <a:pt x="7562554" y="950332"/>
                  <a:pt x="7475077" y="950332"/>
                </a:cubicBezTo>
                <a:lnTo>
                  <a:pt x="158392" y="950332"/>
                </a:lnTo>
                <a:cubicBezTo>
                  <a:pt x="70915" y="950332"/>
                  <a:pt x="0" y="879417"/>
                  <a:pt x="0" y="791940"/>
                </a:cubicBezTo>
                <a:lnTo>
                  <a:pt x="0" y="158392"/>
                </a:lnTo>
                <a:close/>
              </a:path>
            </a:pathLst>
          </a:custGeom>
          <a:solidFill>
            <a:srgbClr val="F99D31"/>
          </a:solidFill>
          <a:effectLst>
            <a:outerShdw blurRad="50800" dist="50800" dir="2700000" algn="tl" rotWithShape="0">
              <a:prstClr val="black">
                <a:alpha val="59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4971" tIns="114971" rIns="114971" bIns="114971" numCol="1" spcCol="1270" anchor="ctr" anchorCtr="0">
            <a:noAutofit/>
          </a:bodyPr>
          <a:lstStyle/>
          <a:p>
            <a:pPr lvl="0" defTabSz="800100">
              <a:lnSpc>
                <a:spcPct val="90000"/>
              </a:lnSpc>
              <a:spcBef>
                <a:spcPct val="0"/>
              </a:spcBef>
              <a:spcAft>
                <a:spcPct val="35000"/>
              </a:spcAft>
            </a:pPr>
            <a:r>
              <a:rPr lang="en-GB" sz="1400" b="1" dirty="0">
                <a:solidFill>
                  <a:srgbClr val="002060"/>
                </a:solidFill>
                <a:latin typeface="Trebuchet MS" panose="020B0603020202020204" pitchFamily="34" charset="0"/>
              </a:rPr>
              <a:t> The standards have been put together with sector input and represent best practice in the delivery of  a quality educational experience </a:t>
            </a:r>
          </a:p>
        </p:txBody>
      </p:sp>
      <p:sp>
        <p:nvSpPr>
          <p:cNvPr id="25" name="Oval 24">
            <a:extLst>
              <a:ext uri="{FF2B5EF4-FFF2-40B4-BE49-F238E27FC236}">
                <a16:creationId xmlns:a16="http://schemas.microsoft.com/office/drawing/2014/main" id="{13F32E5D-5A5A-4182-9D15-880B55D69460}"/>
              </a:ext>
            </a:extLst>
          </p:cNvPr>
          <p:cNvSpPr/>
          <p:nvPr/>
        </p:nvSpPr>
        <p:spPr>
          <a:xfrm>
            <a:off x="1644654" y="4993581"/>
            <a:ext cx="502610" cy="426727"/>
          </a:xfrm>
          <a:prstGeom prst="ellipse">
            <a:avLst/>
          </a:prstGeom>
          <a:solidFill>
            <a:srgbClr val="00206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Freeform: Shape 25">
            <a:extLst>
              <a:ext uri="{FF2B5EF4-FFF2-40B4-BE49-F238E27FC236}">
                <a16:creationId xmlns:a16="http://schemas.microsoft.com/office/drawing/2014/main" id="{BA6E64A7-FDD4-4DB1-BF4A-BF56ED744072}"/>
              </a:ext>
            </a:extLst>
          </p:cNvPr>
          <p:cNvSpPr/>
          <p:nvPr/>
        </p:nvSpPr>
        <p:spPr>
          <a:xfrm>
            <a:off x="1962973" y="5750083"/>
            <a:ext cx="7623944" cy="461281"/>
          </a:xfrm>
          <a:custGeom>
            <a:avLst/>
            <a:gdLst>
              <a:gd name="connsiteX0" fmla="*/ 0 w 7633469"/>
              <a:gd name="connsiteY0" fmla="*/ 158392 h 950332"/>
              <a:gd name="connsiteX1" fmla="*/ 158392 w 7633469"/>
              <a:gd name="connsiteY1" fmla="*/ 0 h 950332"/>
              <a:gd name="connsiteX2" fmla="*/ 7475077 w 7633469"/>
              <a:gd name="connsiteY2" fmla="*/ 0 h 950332"/>
              <a:gd name="connsiteX3" fmla="*/ 7633469 w 7633469"/>
              <a:gd name="connsiteY3" fmla="*/ 158392 h 950332"/>
              <a:gd name="connsiteX4" fmla="*/ 7633469 w 7633469"/>
              <a:gd name="connsiteY4" fmla="*/ 791940 h 950332"/>
              <a:gd name="connsiteX5" fmla="*/ 7475077 w 7633469"/>
              <a:gd name="connsiteY5" fmla="*/ 950332 h 950332"/>
              <a:gd name="connsiteX6" fmla="*/ 158392 w 7633469"/>
              <a:gd name="connsiteY6" fmla="*/ 950332 h 950332"/>
              <a:gd name="connsiteX7" fmla="*/ 0 w 7633469"/>
              <a:gd name="connsiteY7" fmla="*/ 791940 h 950332"/>
              <a:gd name="connsiteX8" fmla="*/ 0 w 7633469"/>
              <a:gd name="connsiteY8" fmla="*/ 158392 h 95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3469" h="950332">
                <a:moveTo>
                  <a:pt x="0" y="158392"/>
                </a:moveTo>
                <a:cubicBezTo>
                  <a:pt x="0" y="70915"/>
                  <a:pt x="70915" y="0"/>
                  <a:pt x="158392" y="0"/>
                </a:cubicBezTo>
                <a:lnTo>
                  <a:pt x="7475077" y="0"/>
                </a:lnTo>
                <a:cubicBezTo>
                  <a:pt x="7562554" y="0"/>
                  <a:pt x="7633469" y="70915"/>
                  <a:pt x="7633469" y="158392"/>
                </a:cubicBezTo>
                <a:lnTo>
                  <a:pt x="7633469" y="791940"/>
                </a:lnTo>
                <a:cubicBezTo>
                  <a:pt x="7633469" y="879417"/>
                  <a:pt x="7562554" y="950332"/>
                  <a:pt x="7475077" y="950332"/>
                </a:cubicBezTo>
                <a:lnTo>
                  <a:pt x="158392" y="950332"/>
                </a:lnTo>
                <a:cubicBezTo>
                  <a:pt x="70915" y="950332"/>
                  <a:pt x="0" y="879417"/>
                  <a:pt x="0" y="791940"/>
                </a:cubicBezTo>
                <a:lnTo>
                  <a:pt x="0" y="158392"/>
                </a:lnTo>
                <a:close/>
              </a:path>
            </a:pathLst>
          </a:custGeom>
          <a:solidFill>
            <a:srgbClr val="F99D31"/>
          </a:solidFill>
          <a:effectLst>
            <a:outerShdw blurRad="50800" dist="50800" dir="2700000" algn="tl" rotWithShape="0">
              <a:prstClr val="black">
                <a:alpha val="59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4971" tIns="114971" rIns="114971" bIns="114971" numCol="1" spcCol="1270" anchor="ctr" anchorCtr="0">
            <a:noAutofit/>
          </a:bodyPr>
          <a:lstStyle/>
          <a:p>
            <a:pPr lvl="0" defTabSz="800100">
              <a:lnSpc>
                <a:spcPct val="90000"/>
              </a:lnSpc>
              <a:spcBef>
                <a:spcPct val="0"/>
              </a:spcBef>
              <a:spcAft>
                <a:spcPct val="35000"/>
              </a:spcAft>
            </a:pPr>
            <a:r>
              <a:rPr lang="en-GB" sz="1400" b="1" dirty="0">
                <a:solidFill>
                  <a:srgbClr val="002060"/>
                </a:solidFill>
                <a:latin typeface="Trebuchet MS" panose="020B0603020202020204" pitchFamily="34" charset="0"/>
              </a:rPr>
              <a:t>Increases organisational efficiency and enhances service </a:t>
            </a:r>
          </a:p>
        </p:txBody>
      </p:sp>
      <p:sp>
        <p:nvSpPr>
          <p:cNvPr id="27" name="Oval 26">
            <a:extLst>
              <a:ext uri="{FF2B5EF4-FFF2-40B4-BE49-F238E27FC236}">
                <a16:creationId xmlns:a16="http://schemas.microsoft.com/office/drawing/2014/main" id="{E1C04FCE-0CE8-454D-9F3C-1726D86B6067}"/>
              </a:ext>
            </a:extLst>
          </p:cNvPr>
          <p:cNvSpPr/>
          <p:nvPr/>
        </p:nvSpPr>
        <p:spPr>
          <a:xfrm>
            <a:off x="1654179" y="5570386"/>
            <a:ext cx="502610" cy="426727"/>
          </a:xfrm>
          <a:prstGeom prst="ellipse">
            <a:avLst/>
          </a:prstGeom>
          <a:solidFill>
            <a:srgbClr val="002060"/>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8291291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5" grpId="0" animBg="1"/>
      <p:bldP spid="6" grpId="0" animBg="1"/>
      <p:bldP spid="7" grpId="0" animBg="1"/>
      <p:bldP spid="8" grpId="0" animBg="1"/>
      <p:bldP spid="20" grpId="0" animBg="1"/>
      <p:bldP spid="21" grpId="0" animBg="1"/>
      <p:bldP spid="22" grpId="0" animBg="1"/>
      <p:bldP spid="23" grpId="0" animBg="1"/>
      <p:bldP spid="24" grpId="0" animBg="1"/>
      <p:bldP spid="25"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3173</TotalTime>
  <Words>1281</Words>
  <Application>Microsoft Office PowerPoint</Application>
  <PresentationFormat>Widescreen</PresentationFormat>
  <Paragraphs>154</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 &amp; FAA Accreditation Processes</dc:title>
  <dc:creator>Rosie Fairfax</dc:creator>
  <cp:lastModifiedBy>Alexandra Carr</cp:lastModifiedBy>
  <cp:revision>159</cp:revision>
  <cp:lastPrinted>2016-07-19T10:47:03Z</cp:lastPrinted>
  <dcterms:created xsi:type="dcterms:W3CDTF">2016-07-18T16:09:45Z</dcterms:created>
  <dcterms:modified xsi:type="dcterms:W3CDTF">2017-09-05T14:32:46Z</dcterms:modified>
</cp:coreProperties>
</file>